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6"/>
  </p:notesMasterIdLst>
  <p:sldIdLst>
    <p:sldId id="276" r:id="rId4"/>
    <p:sldId id="278" r:id="rId5"/>
    <p:sldId id="269" r:id="rId6"/>
    <p:sldId id="280" r:id="rId7"/>
    <p:sldId id="289" r:id="rId8"/>
    <p:sldId id="258" r:id="rId9"/>
    <p:sldId id="288" r:id="rId10"/>
    <p:sldId id="277" r:id="rId11"/>
    <p:sldId id="261" r:id="rId12"/>
    <p:sldId id="262" r:id="rId13"/>
    <p:sldId id="294" r:id="rId14"/>
    <p:sldId id="284" r:id="rId15"/>
    <p:sldId id="264" r:id="rId16"/>
    <p:sldId id="275" r:id="rId17"/>
    <p:sldId id="272" r:id="rId18"/>
    <p:sldId id="290" r:id="rId19"/>
    <p:sldId id="265" r:id="rId20"/>
    <p:sldId id="266" r:id="rId21"/>
    <p:sldId id="273" r:id="rId22"/>
    <p:sldId id="267" r:id="rId23"/>
    <p:sldId id="286" r:id="rId24"/>
    <p:sldId id="274" r:id="rId25"/>
    <p:sldId id="279" r:id="rId26"/>
    <p:sldId id="291" r:id="rId27"/>
    <p:sldId id="285" r:id="rId28"/>
    <p:sldId id="283" r:id="rId29"/>
    <p:sldId id="296" r:id="rId30"/>
    <p:sldId id="270" r:id="rId31"/>
    <p:sldId id="271" r:id="rId32"/>
    <p:sldId id="292" r:id="rId33"/>
    <p:sldId id="295" r:id="rId34"/>
    <p:sldId id="293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1" autoAdjust="0"/>
  </p:normalViewPr>
  <p:slideViewPr>
    <p:cSldViewPr>
      <p:cViewPr>
        <p:scale>
          <a:sx n="80" d="100"/>
          <a:sy n="80" d="100"/>
        </p:scale>
        <p:origin x="-86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corr_LPG!$AS$2</c:f>
              <c:strCache>
                <c:ptCount val="1"/>
                <c:pt idx="0">
                  <c:v>Feed+water</c:v>
                </c:pt>
              </c:strCache>
            </c:strRef>
          </c:tx>
          <c:invertIfNegative val="0"/>
          <c:cat>
            <c:strRef>
              <c:f>corr_LPG!$AT$1:$AW$1</c:f>
              <c:strCache>
                <c:ptCount val="3"/>
                <c:pt idx="0">
                  <c:v>Standard</c:v>
                </c:pt>
                <c:pt idx="1">
                  <c:v>Free range</c:v>
                </c:pt>
                <c:pt idx="2">
                  <c:v>Organic</c:v>
                </c:pt>
              </c:strCache>
            </c:strRef>
          </c:cat>
          <c:val>
            <c:numRef>
              <c:f>corr_LPG!$AT$2:$AV$2</c:f>
              <c:numCache>
                <c:formatCode>0</c:formatCode>
                <c:ptCount val="3"/>
                <c:pt idx="0">
                  <c:v>3141.6191547931612</c:v>
                </c:pt>
                <c:pt idx="1">
                  <c:v>3690.8937566639943</c:v>
                </c:pt>
                <c:pt idx="2">
                  <c:v>4074.8153467308157</c:v>
                </c:pt>
              </c:numCache>
            </c:numRef>
          </c:val>
        </c:ser>
        <c:ser>
          <c:idx val="1"/>
          <c:order val="1"/>
          <c:tx>
            <c:strRef>
              <c:f>corr_LPG!$AS$3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corr_LPG!$AT$1:$AW$1</c:f>
              <c:strCache>
                <c:ptCount val="3"/>
                <c:pt idx="0">
                  <c:v>Standard</c:v>
                </c:pt>
                <c:pt idx="1">
                  <c:v>Free range</c:v>
                </c:pt>
                <c:pt idx="2">
                  <c:v>Organic</c:v>
                </c:pt>
              </c:strCache>
            </c:strRef>
          </c:cat>
          <c:val>
            <c:numRef>
              <c:f>corr_LPG!$AT$3:$AV$3</c:f>
              <c:numCache>
                <c:formatCode>0</c:formatCode>
                <c:ptCount val="3"/>
                <c:pt idx="0">
                  <c:v>164.10359754163397</c:v>
                </c:pt>
                <c:pt idx="1">
                  <c:v>147.48903746070081</c:v>
                </c:pt>
                <c:pt idx="2">
                  <c:v>167.27703318977302</c:v>
                </c:pt>
              </c:numCache>
            </c:numRef>
          </c:val>
        </c:ser>
        <c:ser>
          <c:idx val="2"/>
          <c:order val="2"/>
          <c:tx>
            <c:strRef>
              <c:f>corr_LPG!$AS$4</c:f>
              <c:strCache>
                <c:ptCount val="1"/>
                <c:pt idx="0">
                  <c:v>Gas+oil</c:v>
                </c:pt>
              </c:strCache>
            </c:strRef>
          </c:tx>
          <c:invertIfNegative val="0"/>
          <c:cat>
            <c:strRef>
              <c:f>corr_LPG!$AT$1:$AW$1</c:f>
              <c:strCache>
                <c:ptCount val="3"/>
                <c:pt idx="0">
                  <c:v>Standard</c:v>
                </c:pt>
                <c:pt idx="1">
                  <c:v>Free range</c:v>
                </c:pt>
                <c:pt idx="2">
                  <c:v>Organic</c:v>
                </c:pt>
              </c:strCache>
            </c:strRef>
          </c:cat>
          <c:val>
            <c:numRef>
              <c:f>corr_LPG!$AT$4:$AV$4</c:f>
              <c:numCache>
                <c:formatCode>0</c:formatCode>
                <c:ptCount val="3"/>
                <c:pt idx="0">
                  <c:v>431.46532697015664</c:v>
                </c:pt>
                <c:pt idx="1">
                  <c:v>341.57477243895795</c:v>
                </c:pt>
                <c:pt idx="2">
                  <c:v>312.69250384506046</c:v>
                </c:pt>
              </c:numCache>
            </c:numRef>
          </c:val>
        </c:ser>
        <c:ser>
          <c:idx val="3"/>
          <c:order val="3"/>
          <c:tx>
            <c:strRef>
              <c:f>corr_LPG!$AS$5</c:f>
              <c:strCache>
                <c:ptCount val="1"/>
                <c:pt idx="0">
                  <c:v>Housing+land</c:v>
                </c:pt>
              </c:strCache>
            </c:strRef>
          </c:tx>
          <c:invertIfNegative val="0"/>
          <c:cat>
            <c:strRef>
              <c:f>corr_LPG!$AT$1:$AW$1</c:f>
              <c:strCache>
                <c:ptCount val="3"/>
                <c:pt idx="0">
                  <c:v>Standard</c:v>
                </c:pt>
                <c:pt idx="1">
                  <c:v>Free range</c:v>
                </c:pt>
                <c:pt idx="2">
                  <c:v>Organic</c:v>
                </c:pt>
              </c:strCache>
            </c:strRef>
          </c:cat>
          <c:val>
            <c:numRef>
              <c:f>corr_LPG!$AT$5:$AV$5</c:f>
              <c:numCache>
                <c:formatCode>0</c:formatCode>
                <c:ptCount val="3"/>
                <c:pt idx="0">
                  <c:v>533.48300411525349</c:v>
                </c:pt>
                <c:pt idx="1">
                  <c:v>783.78121174822684</c:v>
                </c:pt>
                <c:pt idx="2">
                  <c:v>1027.4985731932379</c:v>
                </c:pt>
              </c:numCache>
            </c:numRef>
          </c:val>
        </c:ser>
        <c:ser>
          <c:idx val="4"/>
          <c:order val="4"/>
          <c:tx>
            <c:strRef>
              <c:f>corr_LPG!$AS$6</c:f>
              <c:strCache>
                <c:ptCount val="1"/>
                <c:pt idx="0">
                  <c:v>Manure+bedding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corr_LPG!$AT$68:$AV$68</c:f>
                <c:numCache>
                  <c:formatCode>General</c:formatCode>
                  <c:ptCount val="3"/>
                  <c:pt idx="0">
                    <c:v>453.10514488681173</c:v>
                  </c:pt>
                  <c:pt idx="1">
                    <c:v>516.8157518184305</c:v>
                  </c:pt>
                  <c:pt idx="2">
                    <c:v>616.83101836307947</c:v>
                  </c:pt>
                </c:numCache>
              </c:numRef>
            </c:plus>
            <c:spPr>
              <a:ln w="19050"/>
            </c:spPr>
          </c:errBars>
          <c:cat>
            <c:strRef>
              <c:f>corr_LPG!$AT$1:$AW$1</c:f>
              <c:strCache>
                <c:ptCount val="3"/>
                <c:pt idx="0">
                  <c:v>Standard</c:v>
                </c:pt>
                <c:pt idx="1">
                  <c:v>Free range</c:v>
                </c:pt>
                <c:pt idx="2">
                  <c:v>Organic</c:v>
                </c:pt>
              </c:strCache>
            </c:strRef>
          </c:cat>
          <c:val>
            <c:numRef>
              <c:f>corr_LPG!$AT$6:$AV$6</c:f>
              <c:numCache>
                <c:formatCode>0</c:formatCode>
                <c:ptCount val="3"/>
                <c:pt idx="0">
                  <c:v>139.66593996694968</c:v>
                </c:pt>
                <c:pt idx="1">
                  <c:v>164.24563512383193</c:v>
                </c:pt>
                <c:pt idx="2">
                  <c:v>79.722660790812483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172352"/>
        <c:axId val="101173888"/>
      </c:barChart>
      <c:catAx>
        <c:axId val="101172352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173888"/>
        <c:crosses val="autoZero"/>
        <c:auto val="1"/>
        <c:lblAlgn val="ctr"/>
        <c:lblOffset val="100"/>
        <c:noMultiLvlLbl val="0"/>
      </c:catAx>
      <c:valAx>
        <c:axId val="10117388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172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Wheat</c:v>
                </c:pt>
              </c:strCache>
            </c:strRef>
          </c:tx>
          <c:invertIfNegative val="0"/>
          <c:cat>
            <c:strRef>
              <c:f>(Sheet1!$F$30,Sheet1!$M$30)</c:f>
              <c:strCache>
                <c:ptCount val="2"/>
                <c:pt idx="0">
                  <c:v>Soya - based diet</c:v>
                </c:pt>
                <c:pt idx="1">
                  <c:v>Field Bean - based diet</c:v>
                </c:pt>
              </c:strCache>
            </c:strRef>
          </c:cat>
          <c:val>
            <c:numRef>
              <c:f>(Sheet1!$F$31,Sheet1!$M$31)</c:f>
              <c:numCache>
                <c:formatCode>General</c:formatCode>
                <c:ptCount val="2"/>
                <c:pt idx="0">
                  <c:v>2.0888404286070341</c:v>
                </c:pt>
                <c:pt idx="1">
                  <c:v>1.7829013699425671</c:v>
                </c:pt>
              </c:numCache>
            </c:numRef>
          </c:val>
        </c:ser>
        <c:ser>
          <c:idx val="1"/>
          <c:order val="1"/>
          <c:tx>
            <c:strRef>
              <c:f>Sheet1!$A$32</c:f>
              <c:strCache>
                <c:ptCount val="1"/>
                <c:pt idx="0">
                  <c:v>Beans</c:v>
                </c:pt>
              </c:strCache>
            </c:strRef>
          </c:tx>
          <c:invertIfNegative val="0"/>
          <c:cat>
            <c:strRef>
              <c:f>(Sheet1!$F$30,Sheet1!$M$30)</c:f>
              <c:strCache>
                <c:ptCount val="2"/>
                <c:pt idx="0">
                  <c:v>Soya - based diet</c:v>
                </c:pt>
                <c:pt idx="1">
                  <c:v>Field Bean - based diet</c:v>
                </c:pt>
              </c:strCache>
            </c:strRef>
          </c:cat>
          <c:val>
            <c:numRef>
              <c:f>(Sheet1!$F$32,Sheet1!$M$32)</c:f>
              <c:numCache>
                <c:formatCode>General</c:formatCode>
                <c:ptCount val="2"/>
                <c:pt idx="0">
                  <c:v>0</c:v>
                </c:pt>
                <c:pt idx="1">
                  <c:v>0.58036168361408857</c:v>
                </c:pt>
              </c:numCache>
            </c:numRef>
          </c:val>
        </c:ser>
        <c:ser>
          <c:idx val="2"/>
          <c:order val="2"/>
          <c:tx>
            <c:strRef>
              <c:f>Sheet1!$A$33</c:f>
              <c:strCache>
                <c:ptCount val="1"/>
                <c:pt idx="0">
                  <c:v>Soya</c:v>
                </c:pt>
              </c:strCache>
            </c:strRef>
          </c:tx>
          <c:invertIfNegative val="0"/>
          <c:cat>
            <c:strRef>
              <c:f>(Sheet1!$F$30,Sheet1!$M$30)</c:f>
              <c:strCache>
                <c:ptCount val="2"/>
                <c:pt idx="0">
                  <c:v>Soya - based diet</c:v>
                </c:pt>
                <c:pt idx="1">
                  <c:v>Field Bean - based diet</c:v>
                </c:pt>
              </c:strCache>
            </c:strRef>
          </c:cat>
          <c:val>
            <c:numRef>
              <c:f>(Sheet1!$F$33,Sheet1!$M$33)</c:f>
              <c:numCache>
                <c:formatCode>General</c:formatCode>
                <c:ptCount val="2"/>
                <c:pt idx="0">
                  <c:v>0.68674897690404979</c:v>
                </c:pt>
                <c:pt idx="1">
                  <c:v>0.3851520098014502</c:v>
                </c:pt>
              </c:numCache>
            </c:numRef>
          </c:val>
        </c:ser>
        <c:ser>
          <c:idx val="3"/>
          <c:order val="3"/>
          <c:tx>
            <c:strRef>
              <c:f>Sheet1!$A$34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(Sheet1!$F$30,Sheet1!$M$30)</c:f>
              <c:strCache>
                <c:ptCount val="2"/>
                <c:pt idx="0">
                  <c:v>Soya - based diet</c:v>
                </c:pt>
                <c:pt idx="1">
                  <c:v>Field Bean - based diet</c:v>
                </c:pt>
              </c:strCache>
            </c:strRef>
          </c:cat>
          <c:val>
            <c:numRef>
              <c:f>(Sheet1!$F$34,Sheet1!$M$34)</c:f>
              <c:numCache>
                <c:formatCode>General</c:formatCode>
                <c:ptCount val="2"/>
                <c:pt idx="0">
                  <c:v>0.48913057922238712</c:v>
                </c:pt>
                <c:pt idx="1">
                  <c:v>0.51630492137536521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256960"/>
        <c:axId val="95258496"/>
      </c:barChart>
      <c:catAx>
        <c:axId val="95256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95258496"/>
        <c:crosses val="autoZero"/>
        <c:auto val="1"/>
        <c:lblAlgn val="ctr"/>
        <c:lblOffset val="100"/>
        <c:noMultiLvlLbl val="0"/>
      </c:catAx>
      <c:valAx>
        <c:axId val="95258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95256960"/>
        <c:crosses val="autoZero"/>
        <c:crossBetween val="between"/>
        <c:majorUnit val="1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GWP!$G$4</c:f>
              <c:strCache>
                <c:ptCount val="1"/>
                <c:pt idx="0">
                  <c:v>Soya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GWP!$F$5:$F$7</c:f>
              <c:strCache>
                <c:ptCount val="3"/>
                <c:pt idx="0">
                  <c:v>"Sustainable"</c:v>
                </c:pt>
                <c:pt idx="1">
                  <c:v>"Best estimate"</c:v>
                </c:pt>
                <c:pt idx="2">
                  <c:v>“Top-down”</c:v>
                </c:pt>
              </c:strCache>
            </c:strRef>
          </c:cat>
          <c:val>
            <c:numRef>
              <c:f>GWP!$G$5:$G$7</c:f>
              <c:numCache>
                <c:formatCode>General</c:formatCode>
                <c:ptCount val="3"/>
                <c:pt idx="0">
                  <c:v>3581</c:v>
                </c:pt>
                <c:pt idx="1">
                  <c:v>4355</c:v>
                </c:pt>
                <c:pt idx="2">
                  <c:v>4140</c:v>
                </c:pt>
              </c:numCache>
            </c:numRef>
          </c:val>
        </c:ser>
        <c:ser>
          <c:idx val="1"/>
          <c:order val="1"/>
          <c:tx>
            <c:strRef>
              <c:f>GWP!$H$4</c:f>
              <c:strCache>
                <c:ptCount val="1"/>
                <c:pt idx="0">
                  <c:v>Bean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GWP!$F$5:$F$7</c:f>
              <c:strCache>
                <c:ptCount val="3"/>
                <c:pt idx="0">
                  <c:v>"Sustainable"</c:v>
                </c:pt>
                <c:pt idx="1">
                  <c:v>"Best estimate"</c:v>
                </c:pt>
                <c:pt idx="2">
                  <c:v>“Top-down”</c:v>
                </c:pt>
              </c:strCache>
            </c:strRef>
          </c:cat>
          <c:val>
            <c:numRef>
              <c:f>GWP!$H$5:$H$7</c:f>
              <c:numCache>
                <c:formatCode>General</c:formatCode>
                <c:ptCount val="3"/>
                <c:pt idx="0">
                  <c:v>3565</c:v>
                </c:pt>
                <c:pt idx="1">
                  <c:v>3998</c:v>
                </c:pt>
                <c:pt idx="2">
                  <c:v>4102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42592"/>
        <c:axId val="95344128"/>
      </c:barChart>
      <c:catAx>
        <c:axId val="95342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344128"/>
        <c:crosses val="autoZero"/>
        <c:auto val="1"/>
        <c:lblAlgn val="ctr"/>
        <c:lblOffset val="100"/>
        <c:noMultiLvlLbl val="0"/>
      </c:catAx>
      <c:valAx>
        <c:axId val="95344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GB" sz="2400" dirty="0" smtClean="0"/>
                  <a:t>GWP,</a:t>
                </a:r>
                <a:r>
                  <a:rPr lang="en-GB" sz="2400" baseline="0" dirty="0" smtClean="0"/>
                  <a:t> kg CO</a:t>
                </a:r>
                <a:r>
                  <a:rPr lang="en-GB" sz="2400" baseline="-25000" dirty="0" smtClean="0"/>
                  <a:t>2</a:t>
                </a:r>
                <a:r>
                  <a:rPr lang="en-GB" sz="2400" baseline="0" dirty="0" smtClean="0"/>
                  <a:t> equivalent</a:t>
                </a:r>
                <a:endParaRPr lang="en-GB" sz="2400" dirty="0"/>
              </a:p>
            </c:rich>
          </c:tx>
          <c:layout>
            <c:manualLayout>
              <c:xMode val="edge"/>
              <c:yMode val="edge"/>
              <c:x val="0"/>
              <c:y val="0.125016709151179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342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amount!$A$31</c:f>
              <c:strCache>
                <c:ptCount val="1"/>
                <c:pt idx="0">
                  <c:v>Wheat</c:v>
                </c:pt>
              </c:strCache>
            </c:strRef>
          </c:tx>
          <c:invertIfNegative val="0"/>
          <c:cat>
            <c:strRef>
              <c:f>(amount!$F$30,amount!$M$30)</c:f>
              <c:strCache>
                <c:ptCount val="2"/>
                <c:pt idx="0">
                  <c:v>Soya - based diet</c:v>
                </c:pt>
                <c:pt idx="1">
                  <c:v>Pea - based diet</c:v>
                </c:pt>
              </c:strCache>
            </c:strRef>
          </c:cat>
          <c:val>
            <c:numRef>
              <c:f>(amount!$F$31,amount!$M$31)</c:f>
              <c:numCache>
                <c:formatCode>General</c:formatCode>
                <c:ptCount val="2"/>
                <c:pt idx="0">
                  <c:v>2.0888404286070341</c:v>
                </c:pt>
                <c:pt idx="1">
                  <c:v>1.6105854115923754</c:v>
                </c:pt>
              </c:numCache>
            </c:numRef>
          </c:val>
        </c:ser>
        <c:ser>
          <c:idx val="1"/>
          <c:order val="1"/>
          <c:tx>
            <c:strRef>
              <c:f>amount!$A$32</c:f>
              <c:strCache>
                <c:ptCount val="1"/>
                <c:pt idx="0">
                  <c:v>Peas</c:v>
                </c:pt>
              </c:strCache>
            </c:strRef>
          </c:tx>
          <c:invertIfNegative val="0"/>
          <c:cat>
            <c:strRef>
              <c:f>(amount!$F$30,amount!$M$30)</c:f>
              <c:strCache>
                <c:ptCount val="2"/>
                <c:pt idx="0">
                  <c:v>Soya - based diet</c:v>
                </c:pt>
                <c:pt idx="1">
                  <c:v>Pea - based diet</c:v>
                </c:pt>
              </c:strCache>
            </c:strRef>
          </c:cat>
          <c:val>
            <c:numRef>
              <c:f>(amount!$F$32,amount!$M$32)</c:f>
              <c:numCache>
                <c:formatCode>General</c:formatCode>
                <c:ptCount val="2"/>
                <c:pt idx="0">
                  <c:v>0</c:v>
                </c:pt>
                <c:pt idx="1">
                  <c:v>0.83425136875483008</c:v>
                </c:pt>
              </c:numCache>
            </c:numRef>
          </c:val>
        </c:ser>
        <c:ser>
          <c:idx val="2"/>
          <c:order val="2"/>
          <c:tx>
            <c:strRef>
              <c:f>amount!$A$33</c:f>
              <c:strCache>
                <c:ptCount val="1"/>
                <c:pt idx="0">
                  <c:v>Soya</c:v>
                </c:pt>
              </c:strCache>
            </c:strRef>
          </c:tx>
          <c:invertIfNegative val="0"/>
          <c:cat>
            <c:strRef>
              <c:f>(amount!$F$30,amount!$M$30)</c:f>
              <c:strCache>
                <c:ptCount val="2"/>
                <c:pt idx="0">
                  <c:v>Soya - based diet</c:v>
                </c:pt>
                <c:pt idx="1">
                  <c:v>Pea - based diet</c:v>
                </c:pt>
              </c:strCache>
            </c:strRef>
          </c:cat>
          <c:val>
            <c:numRef>
              <c:f>(amount!$F$33,amount!$M$33)</c:f>
              <c:numCache>
                <c:formatCode>General</c:formatCode>
                <c:ptCount val="2"/>
                <c:pt idx="0">
                  <c:v>0.68674897690404979</c:v>
                </c:pt>
                <c:pt idx="1">
                  <c:v>0.30738969175450276</c:v>
                </c:pt>
              </c:numCache>
            </c:numRef>
          </c:val>
        </c:ser>
        <c:ser>
          <c:idx val="3"/>
          <c:order val="3"/>
          <c:tx>
            <c:strRef>
              <c:f>amount!$A$34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(amount!$F$30,amount!$M$30)</c:f>
              <c:strCache>
                <c:ptCount val="2"/>
                <c:pt idx="0">
                  <c:v>Soya - based diet</c:v>
                </c:pt>
                <c:pt idx="1">
                  <c:v>Pea - based diet</c:v>
                </c:pt>
              </c:strCache>
            </c:strRef>
          </c:cat>
          <c:val>
            <c:numRef>
              <c:f>(amount!$F$34,amount!$M$34)</c:f>
              <c:numCache>
                <c:formatCode>General</c:formatCode>
                <c:ptCount val="2"/>
                <c:pt idx="0">
                  <c:v>0.48913057922238712</c:v>
                </c:pt>
                <c:pt idx="1">
                  <c:v>0.5124935126317629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622528"/>
        <c:axId val="101624064"/>
      </c:barChart>
      <c:catAx>
        <c:axId val="10162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1624064"/>
        <c:crosses val="autoZero"/>
        <c:auto val="1"/>
        <c:lblAlgn val="ctr"/>
        <c:lblOffset val="100"/>
        <c:noMultiLvlLbl val="0"/>
      </c:catAx>
      <c:valAx>
        <c:axId val="10162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1622528"/>
        <c:crosses val="autoZero"/>
        <c:crossBetween val="between"/>
        <c:majorUnit val="1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GWP!$G$4</c:f>
              <c:strCache>
                <c:ptCount val="1"/>
                <c:pt idx="0">
                  <c:v>Soya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GWP!$F$5:$F$7</c:f>
              <c:strCache>
                <c:ptCount val="3"/>
                <c:pt idx="0">
                  <c:v>"Sustainable"</c:v>
                </c:pt>
                <c:pt idx="1">
                  <c:v>"Best estimate"</c:v>
                </c:pt>
                <c:pt idx="2">
                  <c:v>“Top-down”</c:v>
                </c:pt>
              </c:strCache>
            </c:strRef>
          </c:cat>
          <c:val>
            <c:numRef>
              <c:f>GWP!$G$5:$G$7</c:f>
              <c:numCache>
                <c:formatCode>General</c:formatCode>
                <c:ptCount val="3"/>
                <c:pt idx="0">
                  <c:v>3581</c:v>
                </c:pt>
                <c:pt idx="1">
                  <c:v>4355</c:v>
                </c:pt>
                <c:pt idx="2">
                  <c:v>4140</c:v>
                </c:pt>
              </c:numCache>
            </c:numRef>
          </c:val>
        </c:ser>
        <c:ser>
          <c:idx val="1"/>
          <c:order val="1"/>
          <c:tx>
            <c:strRef>
              <c:f>GWP!$H$4</c:f>
              <c:strCache>
                <c:ptCount val="1"/>
                <c:pt idx="0">
                  <c:v>Pea</c:v>
                </c:pt>
              </c:strCache>
            </c:strRef>
          </c:tx>
          <c:invertIfNegative val="0"/>
          <c:errBars>
            <c:errBarType val="plus"/>
            <c:errValType val="percentage"/>
            <c:noEndCap val="0"/>
            <c:val val="5"/>
          </c:errBars>
          <c:cat>
            <c:strRef>
              <c:f>GWP!$F$5:$F$7</c:f>
              <c:strCache>
                <c:ptCount val="3"/>
                <c:pt idx="0">
                  <c:v>"Sustainable"</c:v>
                </c:pt>
                <c:pt idx="1">
                  <c:v>"Best estimate"</c:v>
                </c:pt>
                <c:pt idx="2">
                  <c:v>“Top-down”</c:v>
                </c:pt>
              </c:strCache>
            </c:strRef>
          </c:cat>
          <c:val>
            <c:numRef>
              <c:f>GWP!$H$5:$H$7</c:f>
              <c:numCache>
                <c:formatCode>General</c:formatCode>
                <c:ptCount val="3"/>
                <c:pt idx="0">
                  <c:v>3501</c:v>
                </c:pt>
                <c:pt idx="1">
                  <c:v>3847</c:v>
                </c:pt>
                <c:pt idx="2">
                  <c:v>4058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83584"/>
        <c:axId val="101685120"/>
      </c:barChart>
      <c:catAx>
        <c:axId val="10168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1685120"/>
        <c:crosses val="autoZero"/>
        <c:auto val="1"/>
        <c:lblAlgn val="ctr"/>
        <c:lblOffset val="100"/>
        <c:noMultiLvlLbl val="0"/>
      </c:catAx>
      <c:valAx>
        <c:axId val="101685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GB" sz="2400" b="1" i="0" baseline="0" dirty="0" smtClean="0">
                    <a:effectLst/>
                  </a:rPr>
                  <a:t>GWP, kg CO</a:t>
                </a:r>
                <a:r>
                  <a:rPr lang="en-GB" sz="2400" b="1" i="0" baseline="-25000" dirty="0" smtClean="0">
                    <a:effectLst/>
                  </a:rPr>
                  <a:t>2</a:t>
                </a:r>
                <a:r>
                  <a:rPr lang="en-GB" sz="2400" b="1" i="0" baseline="0" dirty="0" smtClean="0">
                    <a:effectLst/>
                  </a:rPr>
                  <a:t> equivalent</a:t>
                </a:r>
                <a:endParaRPr lang="en-GB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1728395061728392E-3"/>
              <c:y val="0.125016709151179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1683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Meul!$A$2</c:f>
              <c:strCache>
                <c:ptCount val="1"/>
                <c:pt idx="0">
                  <c:v>Standard</c:v>
                </c:pt>
              </c:strCache>
            </c:strRef>
          </c:tx>
          <c:invertIfNegative val="0"/>
          <c:cat>
            <c:strRef>
              <c:f>Meul!$B$1:$D$1</c:f>
              <c:strCache>
                <c:ptCount val="3"/>
                <c:pt idx="0">
                  <c:v>Reference </c:v>
                </c:pt>
                <c:pt idx="1">
                  <c:v>Direct LUC</c:v>
                </c:pt>
                <c:pt idx="2">
                  <c:v>Total LUC</c:v>
                </c:pt>
              </c:strCache>
            </c:strRef>
          </c:cat>
          <c:val>
            <c:numRef>
              <c:f>Meul!$B$2:$D$2</c:f>
              <c:numCache>
                <c:formatCode>General</c:formatCode>
                <c:ptCount val="3"/>
                <c:pt idx="0">
                  <c:v>452</c:v>
                </c:pt>
                <c:pt idx="1">
                  <c:v>517</c:v>
                </c:pt>
                <c:pt idx="2">
                  <c:v>671</c:v>
                </c:pt>
              </c:numCache>
            </c:numRef>
          </c:val>
        </c:ser>
        <c:ser>
          <c:idx val="1"/>
          <c:order val="1"/>
          <c:tx>
            <c:strRef>
              <c:f>Meul!$A$3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cat>
            <c:strRef>
              <c:f>Meul!$B$1:$D$1</c:f>
              <c:strCache>
                <c:ptCount val="3"/>
                <c:pt idx="0">
                  <c:v>Reference </c:v>
                </c:pt>
                <c:pt idx="1">
                  <c:v>Direct LUC</c:v>
                </c:pt>
                <c:pt idx="2">
                  <c:v>Total LUC</c:v>
                </c:pt>
              </c:strCache>
            </c:strRef>
          </c:cat>
          <c:val>
            <c:numRef>
              <c:f>Meul!$B$3:$D$3</c:f>
              <c:numCache>
                <c:formatCode>General</c:formatCode>
                <c:ptCount val="3"/>
                <c:pt idx="0">
                  <c:v>437</c:v>
                </c:pt>
                <c:pt idx="1">
                  <c:v>437</c:v>
                </c:pt>
                <c:pt idx="2">
                  <c:v>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65024"/>
        <c:axId val="103670912"/>
      </c:barChart>
      <c:catAx>
        <c:axId val="10366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3670912"/>
        <c:crosses val="autoZero"/>
        <c:auto val="1"/>
        <c:lblAlgn val="ctr"/>
        <c:lblOffset val="100"/>
        <c:noMultiLvlLbl val="0"/>
      </c:catAx>
      <c:valAx>
        <c:axId val="103670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b="1" i="0" baseline="0" dirty="0" smtClean="0">
                    <a:effectLst/>
                  </a:rPr>
                  <a:t>GWP</a:t>
                </a:r>
                <a:r>
                  <a:rPr lang="en-GB" sz="1800" b="1" i="0" baseline="-25000" dirty="0" smtClean="0">
                    <a:effectLst/>
                  </a:rPr>
                  <a:t>100</a:t>
                </a:r>
                <a:r>
                  <a:rPr lang="en-GB" sz="1800" b="1" i="0" baseline="0" dirty="0" smtClean="0">
                    <a:effectLst/>
                  </a:rPr>
                  <a:t> (kg CO</a:t>
                </a:r>
                <a:r>
                  <a:rPr lang="en-GB" sz="1800" b="1" i="0" baseline="-25000" dirty="0" smtClean="0">
                    <a:effectLst/>
                  </a:rPr>
                  <a:t>2</a:t>
                </a:r>
                <a:r>
                  <a:rPr lang="en-GB" sz="1800" b="1" i="0" baseline="0" dirty="0" smtClean="0">
                    <a:effectLst/>
                  </a:rPr>
                  <a:t> e) per 1000 kg feed</a:t>
                </a:r>
                <a:endParaRPr lang="en-GB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665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PAP!$A$1:$C$1</c:f>
              <c:strCache>
                <c:ptCount val="3"/>
                <c:pt idx="0">
                  <c:v>Baseline</c:v>
                </c:pt>
                <c:pt idx="1">
                  <c:v>Realistic</c:v>
                </c:pt>
                <c:pt idx="2">
                  <c:v>Extreme</c:v>
                </c:pt>
              </c:strCache>
            </c:strRef>
          </c:cat>
          <c:val>
            <c:numRef>
              <c:f>PAP!$A$3:$C$3</c:f>
              <c:numCache>
                <c:formatCode>General</c:formatCode>
                <c:ptCount val="3"/>
                <c:pt idx="0" formatCode="#,##0">
                  <c:v>1083</c:v>
                </c:pt>
                <c:pt idx="1">
                  <c:v>1091.664</c:v>
                </c:pt>
                <c:pt idx="2">
                  <c:v>1095.9960000000001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53344"/>
        <c:axId val="103355136"/>
      </c:barChart>
      <c:catAx>
        <c:axId val="103353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03355136"/>
        <c:crosses val="autoZero"/>
        <c:auto val="1"/>
        <c:lblAlgn val="ctr"/>
        <c:lblOffset val="100"/>
        <c:noMultiLvlLbl val="0"/>
      </c:catAx>
      <c:valAx>
        <c:axId val="1033551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GB" sz="1800" dirty="0" smtClean="0"/>
                  <a:t>GWP</a:t>
                </a:r>
                <a:r>
                  <a:rPr lang="en-GB" sz="1800" baseline="-25000" dirty="0" smtClean="0"/>
                  <a:t>100</a:t>
                </a:r>
                <a:r>
                  <a:rPr lang="en-GB" sz="1800" dirty="0" smtClean="0"/>
                  <a:t> (kg CO</a:t>
                </a:r>
                <a:r>
                  <a:rPr lang="en-GB" sz="1800" baseline="-25000" dirty="0" smtClean="0"/>
                  <a:t>2</a:t>
                </a:r>
                <a:r>
                  <a:rPr lang="en-GB" sz="1800" dirty="0" smtClean="0"/>
                  <a:t> e) per 1000 kg feed</a:t>
                </a:r>
                <a:endParaRPr lang="en-GB" sz="18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353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803865528003"/>
          <c:y val="5.1400656972389089E-2"/>
          <c:w val="0.71351274857551428"/>
          <c:h val="0.80462264616040724"/>
        </c:manualLayout>
      </c:layout>
      <c:scatterChart>
        <c:scatterStyle val="lineMarker"/>
        <c:varyColors val="0"/>
        <c:ser>
          <c:idx val="0"/>
          <c:order val="0"/>
          <c:tx>
            <c:v>GWP January 2012</c:v>
          </c:tx>
          <c:spPr>
            <a:ln w="66675">
              <a:noFill/>
            </a:ln>
          </c:spPr>
          <c:xVal>
            <c:numRef>
              <c:f>'[Feef formulation new model april 2.xlsx]Results'!$H$42:$H$47</c:f>
              <c:numCache>
                <c:formatCode>0</c:formatCode>
                <c:ptCount val="6"/>
                <c:pt idx="0" formatCode="0.00">
                  <c:v>563.91478471630398</c:v>
                </c:pt>
                <c:pt idx="1">
                  <c:v>569.69196825599624</c:v>
                </c:pt>
                <c:pt idx="2">
                  <c:v>575.46915042554122</c:v>
                </c:pt>
                <c:pt idx="3">
                  <c:v>581.24633529550374</c:v>
                </c:pt>
                <c:pt idx="4">
                  <c:v>587.02352016864154</c:v>
                </c:pt>
                <c:pt idx="5">
                  <c:v>592.80070118185665</c:v>
                </c:pt>
              </c:numCache>
            </c:numRef>
          </c:xVal>
          <c:yVal>
            <c:numRef>
              <c:f>'[Feef formulation new model april 2.xlsx]Results'!$I$42:$I$47</c:f>
              <c:numCache>
                <c:formatCode>0</c:formatCode>
                <c:ptCount val="6"/>
                <c:pt idx="0">
                  <c:v>2811.2520054341312</c:v>
                </c:pt>
                <c:pt idx="1">
                  <c:v>2764.3796800191481</c:v>
                </c:pt>
                <c:pt idx="2">
                  <c:v>2747.5393478666574</c:v>
                </c:pt>
                <c:pt idx="3">
                  <c:v>2730.6989856374967</c:v>
                </c:pt>
                <c:pt idx="4">
                  <c:v>2713.8586485644469</c:v>
                </c:pt>
                <c:pt idx="5">
                  <c:v>2706.4923208516934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69728"/>
        <c:axId val="108571648"/>
      </c:scatterChart>
      <c:valAx>
        <c:axId val="108569728"/>
        <c:scaling>
          <c:orientation val="minMax"/>
          <c:max val="600"/>
          <c:min val="5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Feed cost (£/tonne Broiler meat)</a:t>
                </a:r>
              </a:p>
            </c:rich>
          </c:tx>
          <c:layout>
            <c:manualLayout>
              <c:xMode val="edge"/>
              <c:yMode val="edge"/>
              <c:x val="0.26222860483625682"/>
              <c:y val="0.919462306841528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8571648"/>
        <c:crosses val="autoZero"/>
        <c:crossBetween val="midCat"/>
      </c:valAx>
      <c:valAx>
        <c:axId val="108571648"/>
        <c:scaling>
          <c:orientation val="minMax"/>
          <c:max val="3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GWP100(kg CO2 eq)</a:t>
                </a:r>
              </a:p>
            </c:rich>
          </c:tx>
          <c:layout>
            <c:manualLayout>
              <c:xMode val="edge"/>
              <c:yMode val="edge"/>
              <c:x val="1.071431498503809E-2"/>
              <c:y val="0.1429992438651095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085697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270093395815761"/>
          <c:y val="8.4639502714634621E-2"/>
          <c:w val="0.23814801503520702"/>
          <c:h val="0.13690536514178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2C87-1FFC-408E-864C-5FD756F9BBA3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4D82-3E62-476B-8D99-5C75A90DF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2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54D82-3E62-476B-8D99-5C75A90DF9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5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54D82-3E62-476B-8D99-5C75A90DF9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54D82-3E62-476B-8D99-5C75A90DF95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46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8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6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8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9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0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3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02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34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8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72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4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73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6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56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9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8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12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19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1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98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1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70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9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4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2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6619-8DA1-40B2-8BAD-D314099B5A92}" type="datetimeFigureOut">
              <a:rPr lang="en-GB" smtClean="0"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E481-0C04-4E92-AAD6-CCF235E51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7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BF86-7238-42F9-85BC-D1833397C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A2BF-A4C7-4B7E-BB94-5A87347ADD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2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7D25-25E3-4148-BF35-182F000CB1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16/04/2013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9F43-E5B7-4A34-8164-9975E3D18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wi.co.uk/articles/01/04/2013/138391/sainsbury39s-to-fund-broiler-feed-research.ht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www.fwi.co.uk/Home/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hyperlink" Target="http://googleads.g.doubleclick.net/aclk?sa=L&amp;ai=BT1uRhl1dUZ_fCOemiga4z4CADt-j5Z8FAAAAEAEgADgAUOmqvPoFWM-bmvZ5YLuusoPQCoIBF2NhLXB1Yi0xODkzMDYxMDk3NjI0NTc3sgENd3d3LmZ3aS5jby51a7oBCWdmcF9pbWFnZcgBA9oBXmh0dHA6Ly93d3cuZndpLmNvLnVrL2FydGljbGVzLzAxLzA0LzIwMTMvMTM4MzkxL3NhaW5zYnVyeTM5cy10by1mdW5kLWJyb2lsZXItZmVlZC1yZXNlYXJjaC5odG2YAoSsAakCpqj2Slk9uT7AAgLgAgDqAiU2ODMxL0Zhcm1lcnNXZWVrbHlJbnRlcmFjdGl2ZS9Qb3VsdHJ5-AKB0h6QA4wGmAOMBqgDAeAEAaAGFA&amp;num=0&amp;sig=AOD64_3Kqbu2oeIjTHdalSpqW22xDnZdBA&amp;client=ca-pub-1893061097624577&amp;adurl=http://www.helmets.co.uk/industrial-respiratory/purelite-xstream-agricultural-pack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784977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>
                <a:solidFill>
                  <a:srgbClr val="FF0000"/>
                </a:solidFill>
              </a:rPr>
              <a:t>Are there sustainable protein </a:t>
            </a:r>
            <a:r>
              <a:rPr lang="en-GB" b="1" dirty="0">
                <a:solidFill>
                  <a:srgbClr val="FF0000"/>
                </a:solidFill>
              </a:rPr>
              <a:t>sources for non-ruminant </a:t>
            </a:r>
            <a:r>
              <a:rPr lang="en-GB" b="1" dirty="0" smtClean="0">
                <a:solidFill>
                  <a:srgbClr val="FF0000"/>
                </a:solidFill>
              </a:rPr>
              <a:t>livestock?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1" y="3497232"/>
            <a:ext cx="3304318" cy="122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0" y="325101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 smtClean="0">
              <a:latin typeface="Comic Sans MS" pitchFamily="66" charset="0"/>
            </a:endParaRPr>
          </a:p>
          <a:p>
            <a:pPr algn="ctr"/>
            <a:endParaRPr lang="en-GB" sz="3600" b="1" dirty="0">
              <a:latin typeface="Comic Sans MS" pitchFamily="66" charset="0"/>
            </a:endParaRPr>
          </a:p>
          <a:p>
            <a:pPr algn="ctr"/>
            <a:endParaRPr lang="en-GB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GB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sz="3400" b="1" dirty="0" smtClean="0">
                <a:solidFill>
                  <a:srgbClr val="0070C0"/>
                </a:solidFill>
              </a:rPr>
              <a:t>School </a:t>
            </a:r>
            <a:r>
              <a:rPr lang="en-GB" sz="3400" b="1" dirty="0">
                <a:solidFill>
                  <a:srgbClr val="0070C0"/>
                </a:solidFill>
              </a:rPr>
              <a:t>of </a:t>
            </a:r>
            <a:r>
              <a:rPr lang="en-GB" sz="3400" b="1" dirty="0" smtClean="0">
                <a:solidFill>
                  <a:srgbClr val="0070C0"/>
                </a:solidFill>
              </a:rPr>
              <a:t>Agriculture, Food &amp; Rural Development </a:t>
            </a:r>
            <a:r>
              <a:rPr lang="en-GB" sz="3400" b="1" dirty="0">
                <a:solidFill>
                  <a:srgbClr val="0070C0"/>
                </a:solidFill>
              </a:rPr>
              <a:t>Newcastle University, England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1" y="2198374"/>
            <a:ext cx="871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 smtClean="0">
              <a:latin typeface="Comic Sans MS" pitchFamily="66" charset="0"/>
            </a:endParaRPr>
          </a:p>
          <a:p>
            <a:pPr algn="ctr"/>
            <a:r>
              <a:rPr lang="en-GB" sz="3600" b="1" dirty="0" smtClean="0">
                <a:latin typeface="Comic Sans MS" pitchFamily="66" charset="0"/>
              </a:rPr>
              <a:t>Ilias </a:t>
            </a:r>
            <a:r>
              <a:rPr lang="en-GB" sz="3600" b="1" dirty="0" err="1" smtClean="0">
                <a:latin typeface="Comic Sans MS" pitchFamily="66" charset="0"/>
              </a:rPr>
              <a:t>Kyriazakis</a:t>
            </a:r>
            <a:r>
              <a:rPr lang="en-GB" sz="3600" b="1" dirty="0" smtClean="0">
                <a:latin typeface="Comic Sans MS" pitchFamily="66" charset="0"/>
              </a:rPr>
              <a:t> and </a:t>
            </a:r>
            <a:r>
              <a:rPr lang="en-GB" sz="3600" b="1" dirty="0" err="1" smtClean="0">
                <a:latin typeface="Comic Sans MS" pitchFamily="66" charset="0"/>
              </a:rPr>
              <a:t>Ilkka</a:t>
            </a:r>
            <a:r>
              <a:rPr lang="en-GB" sz="3600" b="1" dirty="0" smtClean="0">
                <a:latin typeface="Comic Sans MS" pitchFamily="66" charset="0"/>
              </a:rPr>
              <a:t> </a:t>
            </a:r>
            <a:r>
              <a:rPr lang="en-GB" sz="3600" b="1" dirty="0" err="1" smtClean="0">
                <a:latin typeface="Comic Sans MS" pitchFamily="66" charset="0"/>
              </a:rPr>
              <a:t>Leinonen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Categories and main sources of environmental impacts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Primary energy </a:t>
            </a:r>
            <a:r>
              <a:rPr lang="en-GB" b="1" dirty="0" smtClean="0">
                <a:solidFill>
                  <a:srgbClr val="0070C0"/>
                </a:solidFill>
              </a:rPr>
              <a:t>use</a:t>
            </a:r>
          </a:p>
          <a:p>
            <a:pPr lvl="1"/>
            <a:r>
              <a:rPr lang="en-GB" dirty="0" smtClean="0"/>
              <a:t>diesel (e.g</a:t>
            </a:r>
            <a:r>
              <a:rPr lang="en-GB" dirty="0"/>
              <a:t>. feed production and </a:t>
            </a:r>
            <a:r>
              <a:rPr lang="en-GB" dirty="0" smtClean="0"/>
              <a:t>transport)</a:t>
            </a:r>
          </a:p>
          <a:p>
            <a:pPr lvl="1"/>
            <a:r>
              <a:rPr lang="en-GB" dirty="0" smtClean="0"/>
              <a:t>electricity </a:t>
            </a:r>
            <a:r>
              <a:rPr lang="en-GB" dirty="0"/>
              <a:t>(e.g. ventilation) </a:t>
            </a:r>
          </a:p>
          <a:p>
            <a:pPr lvl="1"/>
            <a:r>
              <a:rPr lang="en-GB" dirty="0" smtClean="0"/>
              <a:t>gas </a:t>
            </a:r>
            <a:r>
              <a:rPr lang="en-GB" dirty="0"/>
              <a:t>(e.g. heating)</a:t>
            </a:r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Global </a:t>
            </a:r>
            <a:r>
              <a:rPr lang="en-GB" b="1" dirty="0">
                <a:solidFill>
                  <a:srgbClr val="0070C0"/>
                </a:solidFill>
              </a:rPr>
              <a:t>warming potential (GWP</a:t>
            </a:r>
            <a:r>
              <a:rPr lang="en-GB" b="1" baseline="-25000" dirty="0">
                <a:solidFill>
                  <a:srgbClr val="0070C0"/>
                </a:solidFill>
              </a:rPr>
              <a:t>100</a:t>
            </a:r>
            <a:r>
              <a:rPr lang="en-GB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from fossil </a:t>
            </a:r>
            <a:r>
              <a:rPr lang="en-GB" dirty="0" smtClean="0"/>
              <a:t>fuel (</a:t>
            </a:r>
            <a:r>
              <a:rPr lang="en-GB" dirty="0" smtClean="0">
                <a:solidFill>
                  <a:srgbClr val="FF0000"/>
                </a:solidFill>
              </a:rPr>
              <a:t>crop production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transport</a:t>
            </a:r>
            <a:r>
              <a:rPr lang="en-GB" dirty="0" smtClean="0"/>
              <a:t>, animal housing)</a:t>
            </a:r>
          </a:p>
          <a:p>
            <a:pPr lvl="1"/>
            <a:r>
              <a:rPr lang="en-GB" dirty="0" smtClean="0"/>
              <a:t>Nitrous Oxide (and Methane) from animal housing and crop production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CO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from land use changes</a:t>
            </a:r>
          </a:p>
          <a:p>
            <a:r>
              <a:rPr lang="en-GB" b="1" dirty="0">
                <a:solidFill>
                  <a:srgbClr val="0070C0"/>
                </a:solidFill>
              </a:rPr>
              <a:t>Eutrophication </a:t>
            </a:r>
            <a:r>
              <a:rPr lang="en-GB" b="1" dirty="0" smtClean="0">
                <a:solidFill>
                  <a:srgbClr val="0070C0"/>
                </a:solidFill>
              </a:rPr>
              <a:t>potential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Acidification </a:t>
            </a:r>
            <a:r>
              <a:rPr lang="en-GB" b="1" dirty="0">
                <a:solidFill>
                  <a:srgbClr val="0070C0"/>
                </a:solidFill>
              </a:rPr>
              <a:t>potential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pPr lvl="1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Categories and main sources of environmental impacts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Primary energy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use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diesel (e.g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. feed production and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transport)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electricity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(e.g. ventilation) </a:t>
            </a:r>
          </a:p>
          <a:p>
            <a:pPr lvl="1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gas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(e.g. heating)</a:t>
            </a:r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Global </a:t>
            </a:r>
            <a:r>
              <a:rPr lang="en-GB" b="1" dirty="0">
                <a:solidFill>
                  <a:srgbClr val="0070C0"/>
                </a:solidFill>
              </a:rPr>
              <a:t>warming potential (GWP</a:t>
            </a:r>
            <a:r>
              <a:rPr lang="en-GB" b="1" baseline="-25000" dirty="0">
                <a:solidFill>
                  <a:srgbClr val="0070C0"/>
                </a:solidFill>
              </a:rPr>
              <a:t>100</a:t>
            </a:r>
            <a:r>
              <a:rPr lang="en-GB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from fossil </a:t>
            </a:r>
            <a:r>
              <a:rPr lang="en-GB" dirty="0" smtClean="0"/>
              <a:t>fuel (</a:t>
            </a:r>
            <a:r>
              <a:rPr lang="en-GB" dirty="0" smtClean="0">
                <a:solidFill>
                  <a:srgbClr val="FF0000"/>
                </a:solidFill>
              </a:rPr>
              <a:t>crop production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transport</a:t>
            </a:r>
            <a:r>
              <a:rPr lang="en-GB" dirty="0" smtClean="0"/>
              <a:t>, animal housing)</a:t>
            </a:r>
          </a:p>
          <a:p>
            <a:pPr lvl="1"/>
            <a:r>
              <a:rPr lang="en-GB" dirty="0" smtClean="0"/>
              <a:t>Nitrous Oxide (and Methane) from animal housing and crop production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from land use changes (loss of soil and C biomass)</a:t>
            </a:r>
          </a:p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Eutrophication </a:t>
            </a: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potential</a:t>
            </a:r>
          </a:p>
          <a:p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Acidification </a:t>
            </a: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potential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pPr lvl="1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b="1" dirty="0" smtClean="0">
                <a:solidFill>
                  <a:srgbClr val="0070C0"/>
                </a:solidFill>
              </a:rPr>
              <a:t>Global </a:t>
            </a:r>
            <a:r>
              <a:rPr lang="en-GB" sz="3000" b="1" dirty="0">
                <a:solidFill>
                  <a:srgbClr val="0070C0"/>
                </a:solidFill>
              </a:rPr>
              <a:t>Warming Potential </a:t>
            </a:r>
            <a:r>
              <a:rPr lang="en-GB" sz="3000" b="1" dirty="0" smtClean="0">
                <a:solidFill>
                  <a:srgbClr val="0070C0"/>
                </a:solidFill>
              </a:rPr>
              <a:t>(per </a:t>
            </a:r>
            <a:r>
              <a:rPr lang="en-GB" sz="3000" b="1" dirty="0">
                <a:solidFill>
                  <a:srgbClr val="0070C0"/>
                </a:solidFill>
              </a:rPr>
              <a:t>1000 kg of </a:t>
            </a:r>
            <a:r>
              <a:rPr lang="en-GB" sz="3000" b="1" dirty="0" smtClean="0">
                <a:solidFill>
                  <a:srgbClr val="0070C0"/>
                </a:solidFill>
              </a:rPr>
              <a:t>edible broiler carcass), </a:t>
            </a:r>
            <a:r>
              <a:rPr lang="en-GB" sz="3000" b="1" dirty="0">
                <a:solidFill>
                  <a:srgbClr val="0070C0"/>
                </a:solidFill>
              </a:rPr>
              <a:t>kg CO</a:t>
            </a:r>
            <a:r>
              <a:rPr lang="en-GB" sz="3000" b="1" baseline="-25000" dirty="0">
                <a:solidFill>
                  <a:srgbClr val="0070C0"/>
                </a:solidFill>
              </a:rPr>
              <a:t>2</a:t>
            </a:r>
            <a:r>
              <a:rPr lang="en-GB" sz="3000" b="1" dirty="0">
                <a:solidFill>
                  <a:srgbClr val="0070C0"/>
                </a:solidFill>
              </a:rPr>
              <a:t> </a:t>
            </a:r>
            <a:r>
              <a:rPr lang="en-GB" sz="3000" b="1" dirty="0" smtClean="0">
                <a:solidFill>
                  <a:srgbClr val="0070C0"/>
                </a:solidFill>
              </a:rPr>
              <a:t>equivalent</a:t>
            </a:r>
            <a:endParaRPr lang="en-GB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7797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4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Methods to account for land use changes – soya as an example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All soya used in broiler diets comes from mature agricultural land (</a:t>
            </a:r>
            <a:r>
              <a:rPr lang="en-GB" b="1" dirty="0" smtClean="0">
                <a:solidFill>
                  <a:srgbClr val="FF0000"/>
                </a:solidFill>
              </a:rPr>
              <a:t>sustainable</a:t>
            </a:r>
            <a:r>
              <a:rPr lang="en-GB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All soya used in broiler diets comes from newly established agricultural land (</a:t>
            </a:r>
            <a:r>
              <a:rPr lang="en-GB" b="1" dirty="0" smtClean="0">
                <a:solidFill>
                  <a:srgbClr val="FF0000"/>
                </a:solidFill>
              </a:rPr>
              <a:t>worst case</a:t>
            </a:r>
            <a:r>
              <a:rPr lang="en-GB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The soya used in broiler diets comes from a mixture of mature and newly established agricultural land (</a:t>
            </a:r>
            <a:r>
              <a:rPr lang="en-GB" b="1" dirty="0" smtClean="0">
                <a:solidFill>
                  <a:srgbClr val="FF0000"/>
                </a:solidFill>
              </a:rPr>
              <a:t>“best estimate”</a:t>
            </a:r>
            <a:r>
              <a:rPr lang="en-GB" b="1" dirty="0" smtClean="0"/>
              <a:t>, PAS 2050)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All crops used in broiler diets have indirect land use change effects (</a:t>
            </a:r>
            <a:r>
              <a:rPr lang="en-GB" b="1" dirty="0" smtClean="0">
                <a:solidFill>
                  <a:srgbClr val="FF0000"/>
                </a:solidFill>
              </a:rPr>
              <a:t>top-down</a:t>
            </a:r>
            <a:r>
              <a:rPr lang="en-GB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Methods to account for land use </a:t>
            </a:r>
            <a:r>
              <a:rPr lang="en-GB" b="1" dirty="0">
                <a:solidFill>
                  <a:srgbClr val="0070C0"/>
                </a:solidFill>
              </a:rPr>
              <a:t>changes – soya as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All soya used in broiler diets comes from mature agricultural land (</a:t>
            </a:r>
            <a:r>
              <a:rPr lang="en-GB" b="1" dirty="0" smtClean="0">
                <a:solidFill>
                  <a:srgbClr val="FF0000"/>
                </a:solidFill>
              </a:rPr>
              <a:t>sustainable</a:t>
            </a:r>
            <a:r>
              <a:rPr lang="en-GB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All soya used in broiler diets comes from newly established agricultural land (worst case)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The soya used in broiler diets comes from a mixture of mature and newly established agricultural land (</a:t>
            </a:r>
            <a:r>
              <a:rPr lang="en-GB" b="1" dirty="0" smtClean="0">
                <a:solidFill>
                  <a:srgbClr val="FF0000"/>
                </a:solidFill>
              </a:rPr>
              <a:t>“best estimate”</a:t>
            </a:r>
            <a:r>
              <a:rPr lang="en-GB" b="1" dirty="0" smtClean="0"/>
              <a:t>,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PAS 2050)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All crops used in broiler diets have indirect land use change effects (</a:t>
            </a:r>
            <a:r>
              <a:rPr lang="en-GB" b="1" dirty="0" smtClean="0">
                <a:solidFill>
                  <a:srgbClr val="FF0000"/>
                </a:solidFill>
              </a:rPr>
              <a:t>top-down</a:t>
            </a:r>
            <a:r>
              <a:rPr lang="en-GB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4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101" y="147638"/>
            <a:ext cx="8532949" cy="101810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Why do we need to account for Land Use changes? A paradox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t2.gstatic.com/images?q=tbn:ANd9GcRZb3Q0rUJJI34Zt3XpcAB5T4mtz53Ied7x82CJroeNttPZVgm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09" y="4372811"/>
            <a:ext cx="2647181" cy="25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HEBMQEhQVExUXFxQYGBQVGBYWFBgYGRQXIhgdExkYHTQgGCYoHBYWITEhJTUsOi4uGiEzOjMuOCgtLiwBCgoKDg0OGxAQGy0lHyQsNjQzNywtLzI0NC4tLCwsLywsLiwsNC80Ly80MCw0LDQtLDQvLCwsLC0vLCwsLCwsLP/AABEIAMIBAwMBEQACEQEDEQH/xAAcAAEAAgMBAQEAAAAAAAAAAAAABgcDBAUCAQj/xAA/EAACAgEDAgQFAQQHBgcAAAABAgADEQQSIQUxBhNBUQciMmFxQhRSgZEVI2JyobHBFjNTktHhJENzgqKjsv/EABsBAQACAwEBAAAAAAAAAAAAAAAEBQIDBgEH/8QANxEAAgEDAgQDCAICAQMFAAAAAAECAwQRITEFEkFRYXGBEyKRobHB0fAy4QYUQmKC8RYjM0NS/9oADAMBAAIRAxEAPwC8YAgCAIAgCAIAgCAIAgCAIAgCAIAgCAIAgCAaHXOsVdDpN9xIUEAADLMxPAUep/0BPYTGUlFZexspUp1ZqEFlshd3xUrGdmmtPtvZE/8AyWxIrvqa2yW8eA3LWrivV/ZGz0z4n6e/i+uyj+0AbU/GUG7/AOOPvMoXlKXh5mmvwa6pLKXMvD8b/AkvQ/EWm68D+z2hyuMqQyOAexKuA2ODzJEJxmsxeSvrUKlF8tSLT8TqzI1CAIAgCAIAgCAIAgCAIAgCAIAgCAIAgCAIAgCAIAgCAIAgCAaXVOk0dXULfUloU5AYZwcYyPbgzxpPRmcKk4PMG0/B4KE6pSmn1F9dW7y0tsRN/L4RiDk+vzBsE8kYzzmUlxGMajUTu+HzqTtoSqbtf+PXua00kw9VOaXWxCVdTlXU4ZT/AGSOR/r2mUJyg8xZrrUYVoOFRZRZ/grx8NVjT61gtuQEuICpZnGA+OEfP4B4xg8S2t7lVFh6M5DiPCp2756eXD6efh4/HxsCSioEAQBAEAQBAEAQBAEAQBAEAQBAEAQBAEAQBAEAQBAEAQBANSjqdOpRrEtrZVzuZXUqu36txB4xg5z2xAKE6xYt2q1D1sHRrrnVwHAIexmHDgHjdj244JEpLnHtG08nd8MU1bRjOLTXf9+pqTQTxAPjDcMHke0B6k88CeOG0LLptW5aokBLnIzVweLWPJUnADHJUnnj6bO1uub3J7nLcV4Uqadaivd6rt4rw79vLa1Qcyec8fYAgCAIAgCAIAgCACcQCrPE/wARbHtH7Bapq8sZZqmz5m5s434JG3ZjjHfk+kGvd8jShh9y+sODOrFuunHbG30x5Er8K+NaOvBa2Iq1BHNTZwSO/lMeH98dwO4kmlWhUXulbd2Na2fvrTo+j/fElE2kMQBAEAQBAEAQBAEAQBAEAQD859TpA1GoGBkX6hew9LnGM/wlJXbjVlh9TvLGMKlrScknhLddjFI5PE9PBAEAQBp//CtvrJqbturJrcD7MhBEzjVnHZs0TtaFRYlBP0JT0Tx/q+kpsbGqUY2+axFgx6eZ3b8tk59ZMp30lpNZKe54DTlrRfL4b/POV8y2uidWr63QuopJKNkcjDAqSGDD0IIP+YyOZYxkpLK2OYq0p0puE1hoza3XV9PQ2W2JWo7s7BR/MzIwSbeEYekdXp6yhsosFig7TjIIOAcEEZHBBnkZKSynkyqU503yzTT8Vg3p6YCAIAgGn1jXjpenu1BG4VV2WFQcE7FJwD98YnjeFkyhFykorqRPTfE7S2AeZXfWTw3yq6j3OVbLD8DP2keN5SfUs58Gu4t4jnya++vyKu6j5XnW/s4YU7j5YcYYKQOMegByBnnaBnnMq67g6jcNjqrCNaNCMa38l9OmTVdBYMEAj2PImpPGxLaTWGdToXXb+gOrUu21e9BZvJZc8rt7Jn94DIPPPIMmldTg9XlFbd8LoV4Plioy7r7l1+HevVeIafOqJ74ZGwHRsdnA/IORwR2lvCamuaJxtehOhNwqLDR1JkaRAEAQBAEAQBAEAQBAEA4Go8GaLU2vc2nUs5y3LBSScltgO0EnknGTNbpQby0vgSI3deMVCM5JLs2Yx4T6f06lkamoIxyWtO5s9hiyw7lx6YIx6ckz1U4pcqWh5O5qzmqkpPmXXOpW3iToujoDW6LW0WKoLGh7kNgA/wCC5P8AWdvpPP3OQDBq2sJa03r2L+04rXp4jcweO+Hn+/TXzI1K06QT0CAIAgG507qt/St3kXPVuwWCkbSRjkqwIzwBnvgY7TdTr1KaxFkO4sLe4lzVI5fqvoY+pa63qri3UWG1wAoZgoIAJOFCgAckzypWnU/kzK2sqNsn7NYySr4UX+Xr2Quyh6XwoPyuyspG4e4BYj7bv4y7CWrRTf5BT92E8LfGevgvLct+WRzAgCAY9ReulUvYyoo7sxCqPyTwIBD/ABR4r0XUNLqdLXqai9lNqqfm8rJQgZtA2Dk+81SqQ1jzLPmTaNrcRlGp7OWE10fyKhB3f4+x9fQjg/kd5RyjyvB3cJqcVJde59nhkIAgEy+GXXaejXXrqLPKWxatpbivchs3bm/ScMuM4zj8SxsakUnFs5zjtrVqSjUhHKxh41fqu3956Fn09d0uoGU1NDD3W2sj/AyxWpzLTi8M3kcWAEEEHsRyD+IPD1AEAQBAEAQBAEAQDVp6jTfY1KW1tYn1Vq6l1/vKDkfxg9aaWTneIvFWn8OtWtxbc4YgIpYgLjJbHYZYD78+xxrnVjD+TN9vaVrhtUo5x5fcp7xT1f8Ap3VW3Df5ZK7EsOdoVAOFBwuTuPGfq+8qrmv7SXut4Ou4ZYf69JOpFc+d+qz0z+NDlSKWonp4IAgCAIAgHxjtGTwPeAdzwpU+k6lot6PWTbx5ivVkNW443DnOfTvkDjOROtqU4VVzIouKXdCtZy9nJPbz37PX5F7S0OSEAQDX12ir6ihrurS1DjKOoZSQcjg+xhrJ7GTi8p4ZRHiPoz9B1L0OOMlq29HrJ+Ug+4+kj0I9iCaW5ounPwZ3HC7xXFBa+9FYf59TmyOWIgCAIAgHwqG7gQem90jq1/RW3aexquclRzW395D8p/Pf7ibqdxUp7PQg3PDre4/nHXutH/fqWJ4Q+IR6haNPqwiO5ArsrBWssf0uGYlST2PY5xwcbrGhdKo8PRnM8Q4TO2XPB80fmv68SwJLKgQBAEAQBAEAQCkvH3h7+g9V5nmI4usttQdrULMzNkfugtgOPsDzyay7pOEvaRe51XCLuNxT/wBapDPKu2V69n9SOO5sJZmZmOMs7FmOBgZZjk4HEhSnKTzJ5LylRp0ly04pLwPkxNggCAIAgCAIAgAEqQQcEEMCO4KkEEfggGZQm4S5lua6tKFWDhNZTLv8D+I/9otNubAurO21Rxz+lgPZhz9juHO0y7o1VUhzI4S9tZW1Z036eK/d/EkU2kQQBAEAqL4t3mzXVJvUqlJwikFkZn+c2DuMgVYz3wfaV9+3hI6P/H4R5py1z8sfkhcrTpxAEAQBAEA9IhchQCSfQd+3/QEzxtJZYbSWWeCNwweRPdjxpNYexKOm+Ptb0+oVBq7cdnuV3sx7Fg43fk8/cybG+mlhrJSVeA0ZzcoyaXY6tHxSvQfPp6n+6u9f+BVv85tV+usSLL/Hn/xqfFf2ez8VLd2f2Wvb+75zZ/5vL/0j/fj/APkx/wDT08f/ACLPl98/Y7PRfiXp9WSuoQ6Y+hybaz+WVQVP5AH3m+nd05+HmQrng9zR1S5l/wBP43Jb0/q1HUxmi6q0evlurY/ODxJCedislFxeJLD8TNrNWmhQ2WutaL3ZyFUfkmeniTbwiIaz4maOgkIt133RAo/+1lP8ZGld0o9fgWVPg93PXlx5tL5b/I0dR8Vatp8vTXF/TzGrVP4lWY/4TB3tNLTJIjwG5bw3FLz/AKK46hrH6jdZfYcvYxZiO39lVz6AYA+wlbVqupLmZ01paxtqSpx+Pd9/3oYJrJIgCAIAgCAIAgCAZ9BoLerOKaFLuxKjH0ggZO9sYXj39xN9GhKclpoQL2+pUacvfXMuiw3npp8/ItHwZ4Ss8N669mLWVNWRVYCgXbvU7b0xu3jHDL8pBbhTwbWjQjSzy9TkrziFS6UVNLTt8yczcQTFqtSmkQ2WMqIvd3IVQPuTwIBxOo+LtNptLbqq7EuCEoFVwN1mQAoP/uU5GeDnkTCU0ouXRG6nQnOrGljDeN/Hr5dfIr/xH8Qrur1CqpDpgTlnS0l2GD8qkICnODuBzxj1MgVb7McQTTOitOBclTmrNNdln57ENAxn7kk/cnuT7n7yA228s6GMYwXLFYXgfZ4eiAIBuaDQNrVuZf8Ay6y5/gRx/Lcf4TRWrxpOKf8AyeP35GqrWVNxT6vBpzebRAJX0HqVGn0z1vmxxXa3YLhWwGrrfvznP8/aU15b1p11OOiyvitm1sVdzQqyqqUdFlfFbNoi9pUsdoIX0DEMQPuQBn+Ut45x725ZxzjXc8TI9EAQBAPFlK2/Uob8gH/OeptbHkoqWjWTKzs6qhZyqfQjMxRP/TUnCfwxMpVZyWG9DTC2o05ucIpPwR5mBvEAQBAEAQBAEA2umdOt6tatFK73YE47AKO7MfQZKjPuw95to0ZVXhEW8vKdrDnnnV40PXVelXdHs8rUVmtiMjJBVh7oy8H0+4yM4zFWhKk/ePLS+pXUc03tunujSJ28niaiWTzwD4LHUg9+rp/qmTbUHytmSQTYv6q+FADcEgt6Hm0tbbli+dbnKcV4kp1IqhJ+7nVbN6fHH7oTfw34Tp8OPY9L2nzAAUdgU47EAKOfTJzxJVOlGmsRKi4uqtw06jy14JfRHfmwjiAVP8Xb7DqqqiXFXlbgu4+U7hzk7RwSuU5OcZGMesC+lJJJbHRcAp05SnKWHJYx3W+pBdgznAz7+v8AOVh1B9gCAIAgHZ6Z4cs6om+qyk+4LMGU+zDbxIFxxCnQlyzjL4L5akStewpS5Zp/BfkmHhfoZ6TXYtm1mc87ckbQMAcge7fzlHf3qrzi4ZSXfv8AuCpvLpVpJxzhfUjlngm9ScNVtBOCWYHHpn5faWseMUXjKlnyX5LBcTpPdPPkvyR7U1eQxUMr4/UhJU/gkDP5lnCXNHOGvPcnwlzLOGvMxTMyO74U0NWusZLXX5kZRXht+eDuVsbRjbn/AEldxCtVpQUqaej36dsY31IV7VqU4pwWz36eXc0uuUJp7iKtvl4Gwq28MMdy2e+c5Hp+MTfaTnOnmeebrlY+XY3W05ShmeebrlYOfJRvEAQBAEAQBAEAQBAEAQDa0XTLuoAmmmy0BgpKKWAYjOGx24IOTxz3m2FCpNZiiJXv7ehLkqSw8Z2f2Rb/AIF8MJ0ShLGr26l6x5rM25gTglFxwoyBwvfAySRmXFGlGnHCRxl7dzuKjcpZWXjy8iDfEejUavqiVZrs8wKtFaMS9aHYC1w2/IGsJO7nhftiR7qjKpJJP97llwi8pW1Obknnv3xtFeO/pr0JD0H4ZppjVdqLrHsVkfylCLUCpBCtkFmww5IYZx2mdK0hBp7tEe64xXrqUNFF9P7LAkoqRAEAQDR6n0ejq2zz6a7dhJXeoYDPfv74HH2HtPGk9zOFScP4NryeCmvHHRB0HWNWgxVYPMqABCgZwyDP7pwcegdZU3lLknzLZnX8FvHWouE3mUe/VP8AcHBkQuBAEAQDY0Gqs0litSSHyAMeuT2I7EH2M1VqdOpBxqLT91MKsITi1PYtvfsChiATge2Wx+nP4PE4rGc8q0+xyuM5wQ/4gam2s11hsVOpyBxuYHkMfUYK8fmXnBqdNqU2veT+Xh8y24ZCDTlj3kQyXxbiAe6XZDlcg4I474IIP+BMxkk172x5JJrU8TI9EAQBAEAQBAEAQBAEAQBAOr4e8QX+HnZ6GGGxvrcbkbGcHgggjJ5B/OcCSKFzKlpuiuvuG07vDbxJdfyix/AfjOzxDZZRelaOq71NZO1l3YIKtyCNyc5Oc+mObKhcKrnTGDmOIcOdny5lnOemNjJf8QNDp9U1bB/lyh1CoHryDyoKEuRnPIGM+sydxTUuVvU1w4bczpe1jHK+fnj9+B2+n+JdJ1KzyqdTTY/OEV1LHAydo/Vgc8ff2m1ST2ZFnRqQWZxa800daemsQBAEAQCNda8C6Pq7vayGu18ZtrYq2R6kfQx9OQZrqUoVP5IlW95Wt3/7cseHT4FP9c6eei6mzTOTlWO0kbS6d1YD14744yG9pUV6LpyaWx2NhfRuaSba5uq8vA05oJ4gCAbPTdSNHalrLu2HcF7ZYD5cn0+bB/hNNem6lNwTxnT06/I11oOcHFPGf1nrqXUrOpv5ljZI7AcKv9wen57zyhb06MeWC/vzPKNGFKPLFf35mzrOtP1CgU2/MyMCln6sYIIf34Pf7DPvNVKzjSqupT0TWq+6NdO2jTqc8NE91+DlyYSRAJD4RNCu1lwC+WMiwsQvzfKFK+p5JH4lZxL2zio0nnm6Y7a5yQL72rio0+vTHbXOTmdaqTT3NXUu1VOBli+72bPsRgiS7WU50lKby34Yx4Em3lOVNSm8t+GPQ0ZINwgCAIAgCAIAgCAIAgCAIA9QfUdj6jj0PpwTPYycXlPBhOnCouWaTXisnvS6S3qFiafTpvsc4XglF5GWsxyAM5Jm6jSdWX1Il7dxtKWUvBaaZ7afIuTw/wCA9P0S2u9Wte1A3zs52ncpB+RflAw3H4GSe8tqdCFP+KOPub+vcaVHp26Eqm0hiAIAgCAIBra/QVdSQ13Vpah52uoYZHY4Pr9541ncyjJxeYvDIF408AotQu0NRDqfnqDMQ6e6BzgMDzgYyMjk7ZEr2sZR9xJMt+H8VqUqmK0m4vvrjx7laEbSQQQQcEEEEH2YHkH7GVUouLwzrqdSFSPNB5XgJ4ZiAIAgCASfonQa9Xpm1D5QhbQPMIFR4+Wz3ABPP3EqLq9nTrKlHXVbb+K839GVtxdzhVVOOuq238iN3V+UxXKtj1U5U/g+stYy5lnGPMsYvKz9TxMj0QBAEAQBAEAQBAEAQBAEAQBAJd8N+t6Xol1p1AKPYFVLioKKg5Klh8yZbknGPlXJ4lhZ1KcVhvVnOcbtbirNTgsxS6d8vp8C39PqF1SCytldGGQykMpHuCODLI5jYyQBAEAQBAEAQBAKg+Inhezp11usXDUWOCSPrrd8Ahx6qW7N/aAxxk115btt1EdNwbiMFGNtJYeuH89fHsQ2Vx0ggCAIAgGWrUNTuwfqUofupHb/AC/lMJQjLGVs8+pjKCljPR59TFMzIQBAEAQBAEAQBAEAQBAEAQBAEAQCZ/DjxR/RFo0luTTa42H/AIdrED/lY47dmOf1Eixs6/8A9cvT8HOca4fnNxT/AO78/n49y3pYnMCAIAgCAIAgCAVH8T+jt0683Vm006jNlqAsa1sqCjc4HGCp3ZbsVY57YhXcJ4zHOOpfcGrUOblqpJr+Lfi9vPt1WvQhUqjrBAEAQBAEAQBAEAQBAEAQBAEAQBAEAQBAEAQBANe2pyTtYYPo67gD9sEd/Y/9pnGUdMr4EepTqPPLJYfSSz+NH2f9E7+GHjLU/tSdP1C763DlLWdnYMFyV3N3HBwp5HvgYFrb1VJYzn6nJ8TtHSfO4cuezzHbposeT9C3pKKkQBAEAQBAEA+OocEEAg8EHkEfeAQbxF8N6dbh9IV0zAHKbSan7Y4B/q/UZX37HAkarawqeDLSz4tXt3iT5l2b+jIhb4A1tVBuKKWDEGhWDWbR+pCPlbPfbwcff5ZEdjLlynqXEeP0nU5XFqPf8r8Mi+eSOxBwQeCCO4YHkH7GQpRcXhl5CpGpHmg8rwE8MhAEAQBAEAQBAEAQBAEAQBAEAQBAEAQBAEA6PhfV6fS3LZrKrX2ujL5TfIm1gRY20h7CCB8o4wD9RIAm28qEGm3r9Ck4hTvq6lCCSjjvnm8Nunp5vpdHhbxAniWg31AhRbdWM/q8uwqGGR2IAP2zj0lonnVHItOLw9zsT08EAQBAEAQBAEAQDieIPCum8QFGuQ7l/WhKMV/dYjuPX7emMnOE6cZ/yWSRb3Va3bdKWM/vUqrxD4M1PQiW2m6rdgWp8zYOceagGVPHJAI+4ziVtazlHLjqvmdPZ8apVOWFXSXfTHnnpkjqsG/6ev4I9D9pDacXhlzCcZpSi8pn2YmY9/tjPsMnA3e2TwMzJQk1lLQ1yq04yUZSSb2Wd/ITE2Ha8NeF7/EjHysJWpUPa+cDPcVgD52AHbjuMnmS6Fq6nvPRFTxDisLb3I6zx6Lz/H0LBT4ZaRLEfdcyrjdUzAo5APLEDcMnBIBA4xgDINgrWknnBzj4vduDi579dn6NEA8VeG7Oh33bEusoUl/MFL7EDbm2AjOVRdo3n7g9pDubV82YLQueGcVg6fLXmk1tnqvF7fPP1ONfQ+mYpYjVuMZR1KsM9uD/AJ9jIk6coPEkXNC4p14c9N5X7ueJgbhAEAQBAEAQBAEAQBAEAxao7UYnH0nucDt6nEygsyRrrNKnJvs9y6vhVSKOj6QLnG1j64ybGJ25HYkkjHHPBIwZfReUj57ViozaTzr4fbQlkyNYgCAIAgCAIAgCAIAgHK1PhrR6pnd9LQzPnexrQs2dvc4yfpXn7TxpPcyjOUf4to0/9idEisE09YZkZQzDzCu4dxvJ5mMacI7JGypcVqixObfm2e/CvhlOh6MaZgtpbm5iAVdiBng9wAAoB9AM85inTUIqKPbm4ncVXUnu/wBweNf4J0OuAB01aYYtmkeSxJHIZqsEg8cfYe0SpwksNHtK6rUnmEmnsdfpvT6+l1LTSoStc4UZPcknJPJJJJJPcmZJJLCNM5ynJyk8tm1PTEQCIfEHwsvWqm1ClxfTVYUC7cWYG4JZke4OCCMFvXtNNajGrHD36E2xvZ2tTMXo8ZXdfuxTincMjtKM70+wBAEAQBAEAQBAEAQBAOh4W0X9L9Q01ChGK2Ja4fsqVMrE49SflXH9sE8ZkyzpSc+boUnGrqEKLpaOT+Xj9vUv9FCAAAADsBwB+JbHIHqAIAgCAIAgCAIAgCAIAgCAIAgCAIAgHD8Y9eToGlexsl2BStAVBZz2xuGMD6icHABOD2mFSahFyZut7edeoqcN3+5KHoTylVe+ABn8CUMnltn0KCxFJnueGQgCAIAgCAIAgCAIAgEy+DIP7XqX8p3DKEGoCqETYzF62bdycumPlJ4PPHNxZxap6rGTjOM1IzuMKWcabLvtpvj97u35KKgQBAEAQBAEAQBAEAQBAEAQBAEAQBAEAhHxO6Fd1pdL+zq1jLY6lMqqBXT63JPG0oB68O3BOJHuaTqRwu5ZcLu4W1VzmtMev75lYdV6bb0e5tPcoV1Cn5SSpDDgqSBkdxn3BHpKqtRdJ4Z1llewuoOcFjDxqak1EwQBAEAQBAEAQBAEA6Phjob+JtStNZIrVgb7FAIRB3UMeA57Ac47kcSZbW/O8yWhTcV4kqEeSlL3/LJePQuk19C09emqzsrXAJxuY+rPgAEk5JPuZapYWEchKTk3J7s356YiAIAgCAIAgCAIAgCAIAgCAIAgCAIAgCAQf4qdKqt0jaxgRbWERWB7h7kGHH6gNxI9sn3Mj3NOMoNtZa2LDhtzUpVlGMsJtZ229SpVYNyOfxKVprRncxkpLMXlHc6L4T1fWk8yqsCva5Wx3QK5RtpVdpLA5DfUAPlPMl07Oc1nPQqbnjNGjPkSbaeH0x4rv+6nV0vw11trAO1NakZLbmsIOF+UqAOfmPYkfIfcTarDvIhy/wAhX/Gn179Ph5fkkup+F+nsrQV2WVOqAM4wy2Nj63V8kHPopHHHoMSZ2lKSxjHkVlHjF1SbeebPf7bfgrHqGmOhutpOc12WJkjBIViASMnGRg/gyqrU/ZzcUdZZXDr0I1JYy+3mYJrJQgCAYOjaTVdRCtVTZqBbayIyKQiYFf8AvGxtUf1gw2TnBk//AE+bGNO/5OdXGlS51L3nusYx5enrncsDp/wt1FjA36ipFKqStaM7hjncAzEDA4w2OcngY52qwh1bI0v8grPPLFeuX+Czek9OTpNFenqBCVqFXJJOAPUnkmTihbbeWbcHggCAIAgCAIAgCAIAgCAIAgCAIAgCAIAgCAIBEus/D/TdY1L6mxrl3hd9aOFRiF27icblOAv0kfT9zNMqEJS5pLUm0eIV6VJ0oSwn8fQz+BfDlvhqu2my1bVZw6lQVx8oDZU9s7QePUmZUqfs48uTG8uv9mp7Tlw8LPi11JNNhEEA4nXfCml68we6v5h+tGZGI9mKn5h+e3pMJ04z/ksm+hdVaDbpSxk4F3wr0TK2xr0cn/eCwkhc/TtI2HjgEgn1zmYO3puPLg3x4lcqp7Tn1+Xw/WQDp3h1tV1ZumlmrRXv3O+w27FGatpwFJZSjdvpb1wxERWsJVZJ6eBbz4rXp2tOcfebzltbPtp1x8SxNN8L9BWhWxbLmO0mx3IbI/dCYVeCRwOxk2FGEFhIo615WrScpyf27beRM66xUAqgAAAAAYAA7AATYRj1AEAQBAEAQBAEAQBAEAQBAEAQBAEAQBAEAQBAEAQBAEAQBAEA5Pifra+H9M2oZS+CFVR6uxwoJ9Bnufb3OAcZzUIuT6G63oSr1FThuyl9V4j1WquGp3VjUcKtldNW/ngKhsViM7ivv8zc88Vqu6k5JRSOnfB6FKk3OUsLV66PHhgvfQCwVV+dt83YnmbM7N+0btuR2znEtDkjPAEAQBAEAQBAEAQBAEAQBAEAQBAEAQBAEAQBAEAQBAEAQBAEAQDn9f6QnXdO+msLBW2nK4DAqwZSMjHdR3mMoqScWbKNWVKaqQ3RE+h/DWvQagXW3G9UKtXXs2DcDkG07jvwcEAbRkcg9popWkKcubcsbrjFevT9m8JPfHUnkklU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19"/>
            <a:ext cx="3052391" cy="24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0" y="1268760"/>
            <a:ext cx="3319637" cy="25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 rot="4124635">
            <a:off x="4673904" y="3953404"/>
            <a:ext cx="484632" cy="1885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 rot="214549">
            <a:off x="2425184" y="356838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Up Arrow 10"/>
          <p:cNvSpPr/>
          <p:nvPr/>
        </p:nvSpPr>
        <p:spPr>
          <a:xfrm rot="16883729">
            <a:off x="4378260" y="1906366"/>
            <a:ext cx="484632" cy="1975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43808" y="41490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Conventional soya</a:t>
            </a:r>
            <a:endParaRPr lang="en-GB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339587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Organic soya</a:t>
            </a:r>
            <a:endParaRPr lang="en-GB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Some ‘potentially sustainable’ EU-grown protein sources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736304" cy="234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4878918"/>
            <a:ext cx="2471600" cy="17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3140968"/>
            <a:ext cx="2471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1556792"/>
            <a:ext cx="2471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1" y="2132856"/>
            <a:ext cx="20955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1592"/>
            <a:ext cx="25202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Total amount of ingredients consumed over the growing period (kg per broiler)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5802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9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The Global Warming Potential of soya and field bean-based diets fed to broilers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9205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Total amount of ingredients consumed over the growing period (kg per </a:t>
            </a:r>
            <a:r>
              <a:rPr lang="en-GB" sz="3600" b="1" dirty="0" smtClean="0"/>
              <a:t>broiler)</a:t>
            </a:r>
            <a:endParaRPr lang="en-GB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110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3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Presentation context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endParaRPr lang="en-GB" b="1" dirty="0" smtClean="0"/>
          </a:p>
          <a:p>
            <a:r>
              <a:rPr lang="en-GB" b="1" dirty="0" smtClean="0"/>
              <a:t>There are increased concerns about the reliance of EU livestock systems on imported soya</a:t>
            </a:r>
          </a:p>
          <a:p>
            <a:r>
              <a:rPr lang="en-GB" b="1" dirty="0" smtClean="0"/>
              <a:t>This is on both food security and environmental sustainability grounds</a:t>
            </a:r>
            <a:endParaRPr lang="en-GB" b="1" dirty="0"/>
          </a:p>
          <a:p>
            <a:r>
              <a:rPr lang="en-GB" b="1" dirty="0" smtClean="0"/>
              <a:t>In addition there is scarcity of supply of non-GM soya bean meal</a:t>
            </a:r>
          </a:p>
          <a:p>
            <a:r>
              <a:rPr lang="en-GB" b="1" dirty="0" smtClean="0"/>
              <a:t>The question is: </a:t>
            </a:r>
            <a:r>
              <a:rPr lang="en-GB" b="1" dirty="0" smtClean="0">
                <a:solidFill>
                  <a:srgbClr val="FF0000"/>
                </a:solidFill>
              </a:rPr>
              <a:t>are there sustainable EU-grown protein sources that could replace soya?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The Global Warming Potential of soya and </a:t>
            </a:r>
            <a:r>
              <a:rPr lang="en-GB" sz="3600" b="1" dirty="0" smtClean="0"/>
              <a:t>pea-based </a:t>
            </a:r>
            <a:r>
              <a:rPr lang="en-GB" sz="3600" b="1" dirty="0"/>
              <a:t>diets fed to broilers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986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19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The </a:t>
            </a:r>
            <a:r>
              <a:rPr lang="en-GB" sz="3600" b="1" dirty="0"/>
              <a:t>Global Warming Potential </a:t>
            </a:r>
            <a:r>
              <a:rPr lang="en-GB" sz="3600" b="1" dirty="0" smtClean="0"/>
              <a:t>of pig diets based on EU-grown feedstuffs</a:t>
            </a:r>
            <a:endParaRPr lang="en-GB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27373"/>
              </p:ext>
            </p:extLst>
          </p:nvPr>
        </p:nvGraphicFramePr>
        <p:xfrm>
          <a:off x="395536" y="1556792"/>
          <a:ext cx="844562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28184" y="62373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err="1" smtClean="0"/>
              <a:t>Meul</a:t>
            </a:r>
            <a:r>
              <a:rPr lang="en-GB" sz="2400" b="1" i="1" dirty="0" smtClean="0"/>
              <a:t> et al, 2012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1103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Why aren’t home grown protein sources more effective?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There are GWP reductions due to reduced transport emissions and emissions from land use changes. </a:t>
            </a:r>
          </a:p>
          <a:p>
            <a:r>
              <a:rPr lang="en-GB" b="1" dirty="0" smtClean="0"/>
              <a:t>These reductions are relatively small</a:t>
            </a:r>
          </a:p>
          <a:p>
            <a:r>
              <a:rPr lang="en-GB" b="1" dirty="0" smtClean="0"/>
              <a:t>In addition the removal of soya requires the addition of </a:t>
            </a:r>
            <a:r>
              <a:rPr lang="en-GB" b="1" dirty="0" smtClean="0">
                <a:solidFill>
                  <a:srgbClr val="FF0000"/>
                </a:solidFill>
              </a:rPr>
              <a:t>pure amino acids </a:t>
            </a:r>
            <a:r>
              <a:rPr lang="en-GB" b="1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vegetable oil</a:t>
            </a:r>
            <a:r>
              <a:rPr lang="en-GB" b="1" dirty="0" smtClean="0"/>
              <a:t>; the GWP of these ingredients per unit of ingredient is relatively high</a:t>
            </a:r>
          </a:p>
        </p:txBody>
      </p:sp>
    </p:spTree>
    <p:extLst>
      <p:ext uri="{BB962C8B-B14F-4D97-AF65-F5344CB8AC3E}">
        <p14:creationId xmlns:p14="http://schemas.microsoft.com/office/powerpoint/2010/main" val="2367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Interim Conclusions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Home-grown protein crops maybe able to replace soya beans in non ruminant diets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Whether there are reductions in greenhouse gas emissions as a result of this substitution will depend on the LUC accounting method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Even when direct land use changes related to soya production are included, the reduction of GWP </a:t>
            </a:r>
            <a:r>
              <a:rPr lang="en-GB" b="1" dirty="0" smtClean="0">
                <a:solidFill>
                  <a:srgbClr val="FF0000"/>
                </a:solidFill>
              </a:rPr>
              <a:t>does not exceed 15%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Can Processed Animal Protein (PAP) be a sustainable protein source?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Currently, inclusion of PAP in animal diets is not allowed in the EU; the situation may change</a:t>
            </a:r>
          </a:p>
          <a:p>
            <a:r>
              <a:rPr lang="en-GB" b="1" dirty="0" smtClean="0"/>
              <a:t>In the UK  ~ 85k </a:t>
            </a:r>
            <a:r>
              <a:rPr lang="en-GB" b="1" dirty="0" err="1" smtClean="0"/>
              <a:t>tn</a:t>
            </a:r>
            <a:r>
              <a:rPr lang="en-GB" b="1" dirty="0" smtClean="0"/>
              <a:t> of Category 3 PAP is produced annually. In theory ~ 20k </a:t>
            </a:r>
            <a:r>
              <a:rPr lang="en-GB" b="1" dirty="0" err="1" smtClean="0"/>
              <a:t>tn</a:t>
            </a:r>
            <a:r>
              <a:rPr lang="en-GB" b="1" dirty="0" smtClean="0"/>
              <a:t> of this is porcine PAP and can be fed to chickens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Currently all UK PAP produced is fed to pets</a:t>
            </a:r>
          </a:p>
          <a:p>
            <a:r>
              <a:rPr lang="en-GB" b="1" dirty="0" smtClean="0"/>
              <a:t>What are the environmental consequences of feeding porcine PAP to chickens at either 5 or 10% inclusion levels? 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95925"/>
            <a:ext cx="2057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Global Warming Potential of broiler feed with different inclusion rates of PAP </a:t>
            </a:r>
            <a:endParaRPr lang="en-GB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9044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1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A more realistic estimation of the consequences of PAP feeding to livestock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997152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In the EU </a:t>
            </a:r>
            <a:r>
              <a:rPr lang="en-GB" b="1" i="1" dirty="0" err="1" smtClean="0"/>
              <a:t>ca</a:t>
            </a:r>
            <a:r>
              <a:rPr lang="en-GB" b="1" dirty="0" smtClean="0"/>
              <a:t> 2.3m </a:t>
            </a:r>
            <a:r>
              <a:rPr lang="en-GB" b="1" dirty="0" err="1" smtClean="0"/>
              <a:t>tn</a:t>
            </a:r>
            <a:r>
              <a:rPr lang="en-GB" b="1" dirty="0" smtClean="0"/>
              <a:t> of PAP are produced annually; ~ 60% of this is used for pet food and 40% as fertiliser</a:t>
            </a:r>
          </a:p>
          <a:p>
            <a:r>
              <a:rPr lang="en-GB" b="1" dirty="0" smtClean="0"/>
              <a:t>The amount of PAP currently used as fertiliser can in theory be fed to livestock </a:t>
            </a:r>
          </a:p>
          <a:p>
            <a:r>
              <a:rPr lang="en-GB" b="1" dirty="0" smtClean="0"/>
              <a:t>This can reduce the environmental impact of EU non-ruminant livestock systems after the current ‘credits’ from using PAP as fertiliser are accounted for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These estimated are currently work in progress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Is there a trade-off between diet cost and its environmental impact?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82809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573887"/>
            <a:ext cx="2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Diet Cost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004047" y="3649816"/>
            <a:ext cx="396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Environmental Impact 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589640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Costs of feed and environmental impact (GWP) per tonne of broiler meat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085587"/>
              </p:ext>
            </p:extLst>
          </p:nvPr>
        </p:nvGraphicFramePr>
        <p:xfrm>
          <a:off x="323528" y="1988839"/>
          <a:ext cx="8568953" cy="460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160240"/>
                <a:gridCol w="2132667"/>
                <a:gridCol w="2043798"/>
              </a:tblGrid>
              <a:tr h="920522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Least Cost Formulation</a:t>
                      </a:r>
                      <a:endParaRPr lang="en-GB" sz="28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Least GWP Formulation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/>
                </a:tc>
              </a:tr>
              <a:tr h="92642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GB" sz="2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Jan </a:t>
                      </a:r>
                      <a:r>
                        <a:rPr lang="en-GB" sz="2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2012</a:t>
                      </a:r>
                      <a:endParaRPr lang="en-GB" sz="2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Sept </a:t>
                      </a:r>
                      <a:r>
                        <a:rPr lang="en-GB" sz="2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2012</a:t>
                      </a:r>
                      <a:endParaRPr lang="en-GB" sz="2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</a:tr>
              <a:tr h="920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£ Jan 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564</a:t>
                      </a:r>
                      <a:endParaRPr lang="en-GB" sz="3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effectLst/>
                          <a:latin typeface="+mj-lt"/>
                        </a:rPr>
                        <a:t>N/A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 smtClean="0">
                          <a:effectLst/>
                          <a:latin typeface="+mj-lt"/>
                        </a:rPr>
                        <a:t>593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920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£ Aug 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effectLst/>
                          <a:latin typeface="+mj-lt"/>
                        </a:rPr>
                        <a:t>N/A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732</a:t>
                      </a:r>
                      <a:endParaRPr lang="en-GB" sz="3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 smtClean="0">
                          <a:effectLst/>
                          <a:latin typeface="+mj-lt"/>
                        </a:rPr>
                        <a:t>742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920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GWP (kg CO</a:t>
                      </a:r>
                      <a:r>
                        <a:rPr lang="en-GB" sz="2400" b="1" u="none" strike="noStrike" baseline="-25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  <a:latin typeface="+mj-lt"/>
                        </a:rPr>
                        <a:t>eq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 smtClean="0">
                          <a:effectLst/>
                          <a:latin typeface="+mj-lt"/>
                        </a:rPr>
                        <a:t>2810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 smtClean="0">
                          <a:effectLst/>
                          <a:latin typeface="+mj-lt"/>
                        </a:rPr>
                        <a:t>2780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2706</a:t>
                      </a:r>
                      <a:endParaRPr lang="en-GB" sz="3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97144" cy="144016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relationship between feed cost and GWP of broiler feeds</a:t>
            </a:r>
            <a:endParaRPr lang="en-GB" sz="3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07239"/>
              </p:ext>
            </p:extLst>
          </p:nvPr>
        </p:nvGraphicFramePr>
        <p:xfrm>
          <a:off x="179512" y="2014641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1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armers Weekly Interacti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113" y="-2143758413"/>
            <a:ext cx="2095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gead2.googlesyndication.com/simgad/188521793034091598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-2143758413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ree range broilers fee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47483647"/>
            <a:ext cx="2571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15871" r="48758" b="-924"/>
          <a:stretch/>
        </p:blipFill>
        <p:spPr bwMode="auto">
          <a:xfrm>
            <a:off x="0" y="172597"/>
            <a:ext cx="6516216" cy="66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0232" y="36953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Image from: </a:t>
            </a:r>
            <a:r>
              <a:rPr lang="en-GB" dirty="0" smtClean="0">
                <a:solidFill>
                  <a:prstClr val="black"/>
                </a:solidFill>
                <a:hlinkClick r:id="rId8"/>
              </a:rPr>
              <a:t>http://www.fwi.co.uk/articles/01/04/2013/138391/sainsbury39s-to-fund-broiler-feed-research.htm</a:t>
            </a:r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Some food for thought – in place of conclusions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 smtClean="0"/>
              <a:t>There are EU-grown protein sources that seem to meet the criteria of ‘sustainability’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The environmental impact consequences of using them are not dramatic, because </a:t>
            </a:r>
            <a:r>
              <a:rPr lang="en-GB" b="1" dirty="0" smtClean="0">
                <a:solidFill>
                  <a:srgbClr val="FF0000"/>
                </a:solidFill>
              </a:rPr>
              <a:t>all</a:t>
            </a:r>
            <a:r>
              <a:rPr lang="en-GB" b="1" dirty="0" smtClean="0"/>
              <a:t> consequences of their use need to be taken into account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For the same reason the consequences of using PAP (and other co-products) would not be as spectacular as previously suggested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There are trade-offs between least cost formulation and environmental impact; </a:t>
            </a:r>
            <a:r>
              <a:rPr lang="en-GB" b="1" dirty="0" smtClean="0">
                <a:solidFill>
                  <a:srgbClr val="FF0000"/>
                </a:solidFill>
              </a:rPr>
              <a:t>the question is would anyone be willing to pay for the latter</a:t>
            </a:r>
            <a:r>
              <a:rPr lang="en-GB" b="1" dirty="0" smtClean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4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Thank you !!!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2" y="1124744"/>
            <a:ext cx="250887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76500"/>
            <a:ext cx="2857500" cy="22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57" y="3861048"/>
            <a:ext cx="3164391" cy="23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Categories and main sources of </a:t>
            </a:r>
            <a:r>
              <a:rPr lang="en-GB" sz="3600" b="1" dirty="0" smtClean="0"/>
              <a:t>environmental impacts (2)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Eutrophication </a:t>
            </a:r>
            <a:r>
              <a:rPr lang="en-GB" b="1" dirty="0" smtClean="0">
                <a:solidFill>
                  <a:srgbClr val="0070C0"/>
                </a:solidFill>
              </a:rPr>
              <a:t>potential</a:t>
            </a:r>
          </a:p>
          <a:p>
            <a:pPr lvl="1"/>
            <a:r>
              <a:rPr lang="en-GB" dirty="0" smtClean="0"/>
              <a:t>Nitrate </a:t>
            </a:r>
            <a:r>
              <a:rPr lang="en-GB" dirty="0"/>
              <a:t>(NO</a:t>
            </a:r>
            <a:r>
              <a:rPr lang="en-GB" baseline="-25000" dirty="0"/>
              <a:t>3</a:t>
            </a:r>
            <a:r>
              <a:rPr lang="en-GB" dirty="0"/>
              <a:t>) </a:t>
            </a:r>
            <a:r>
              <a:rPr lang="en-GB" dirty="0" smtClean="0"/>
              <a:t>leaching to water</a:t>
            </a:r>
          </a:p>
          <a:p>
            <a:pPr lvl="1"/>
            <a:r>
              <a:rPr lang="en-GB" dirty="0" smtClean="0"/>
              <a:t>Phosphate </a:t>
            </a:r>
            <a:r>
              <a:rPr lang="en-GB" dirty="0"/>
              <a:t>(PO</a:t>
            </a:r>
            <a:r>
              <a:rPr lang="en-GB" baseline="-25000" dirty="0"/>
              <a:t>4</a:t>
            </a:r>
            <a:r>
              <a:rPr lang="en-GB" dirty="0"/>
              <a:t>) leaching to </a:t>
            </a:r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Ammonia </a:t>
            </a:r>
            <a:r>
              <a:rPr lang="en-GB" dirty="0"/>
              <a:t>(NH</a:t>
            </a:r>
            <a:r>
              <a:rPr lang="en-GB" baseline="-25000" dirty="0"/>
              <a:t>3</a:t>
            </a:r>
            <a:r>
              <a:rPr lang="en-GB" dirty="0"/>
              <a:t>) emissions to </a:t>
            </a:r>
            <a:r>
              <a:rPr lang="en-GB" dirty="0" smtClean="0"/>
              <a:t>air</a:t>
            </a:r>
          </a:p>
          <a:p>
            <a:r>
              <a:rPr lang="en-GB" b="1" dirty="0">
                <a:solidFill>
                  <a:srgbClr val="0070C0"/>
                </a:solidFill>
              </a:rPr>
              <a:t>Acidification </a:t>
            </a:r>
            <a:r>
              <a:rPr lang="en-GB" b="1" dirty="0" smtClean="0">
                <a:solidFill>
                  <a:srgbClr val="0070C0"/>
                </a:solidFill>
              </a:rPr>
              <a:t>potential</a:t>
            </a:r>
          </a:p>
          <a:p>
            <a:pPr lvl="1"/>
            <a:r>
              <a:rPr lang="en-GB" dirty="0" smtClean="0"/>
              <a:t>Ammonia (NH</a:t>
            </a:r>
            <a:r>
              <a:rPr lang="en-GB" baseline="-25000" dirty="0" smtClean="0"/>
              <a:t>3</a:t>
            </a:r>
            <a:r>
              <a:rPr lang="en-GB" dirty="0" smtClean="0"/>
              <a:t>) emissions to air</a:t>
            </a:r>
          </a:p>
          <a:p>
            <a:pPr lvl="1"/>
            <a:r>
              <a:rPr lang="en-GB" dirty="0" smtClean="0"/>
              <a:t>Sulphur </a:t>
            </a:r>
            <a:r>
              <a:rPr lang="en-GB" dirty="0"/>
              <a:t>dioxide (SO</a:t>
            </a:r>
            <a:r>
              <a:rPr lang="en-GB" baseline="-25000" dirty="0"/>
              <a:t>2</a:t>
            </a:r>
            <a:r>
              <a:rPr lang="en-GB" dirty="0"/>
              <a:t>) from fossil </a:t>
            </a:r>
            <a:r>
              <a:rPr lang="en-GB" dirty="0" smtClean="0"/>
              <a:t>fuels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8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Alterative protein sources: 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Some criteria to assess sustainability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endParaRPr lang="en-GB" b="1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 The alternative protein source must fulfil (at least) the following criteria:</a:t>
            </a:r>
          </a:p>
          <a:p>
            <a:endParaRPr lang="en-GB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 smtClean="0"/>
              <a:t>Maintenance </a:t>
            </a:r>
            <a:r>
              <a:rPr lang="en-GB" sz="3200" b="1" dirty="0"/>
              <a:t>of animal </a:t>
            </a:r>
            <a:r>
              <a:rPr lang="en-GB" sz="3200" b="1" dirty="0" smtClean="0"/>
              <a:t>health, welfare </a:t>
            </a:r>
            <a:r>
              <a:rPr lang="en-GB" sz="3200" b="1" dirty="0"/>
              <a:t>and </a:t>
            </a:r>
            <a:r>
              <a:rPr lang="en-GB" sz="3200" b="1" dirty="0" smtClean="0"/>
              <a:t>productivity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 smtClean="0"/>
              <a:t>Maintenance - </a:t>
            </a:r>
            <a:r>
              <a:rPr lang="en-GB" sz="3200" b="1" dirty="0"/>
              <a:t>if not reduction - of </a:t>
            </a:r>
            <a:r>
              <a:rPr lang="en-GB" sz="3200" b="1" dirty="0" smtClean="0"/>
              <a:t>a system’s </a:t>
            </a:r>
            <a:r>
              <a:rPr lang="en-GB" sz="3200" b="1" dirty="0"/>
              <a:t>environmental </a:t>
            </a:r>
            <a:r>
              <a:rPr lang="en-GB" sz="3200" b="1" dirty="0" smtClean="0"/>
              <a:t>impact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/>
              <a:t>Cost-effectiveness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i="1" dirty="0" smtClean="0"/>
              <a:t>(Social acceptability)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4209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Some ‘potentially sustainable’ EU-grown protein sources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736304" cy="234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4878918"/>
            <a:ext cx="2471600" cy="17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3140968"/>
            <a:ext cx="2471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1556792"/>
            <a:ext cx="2471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1" y="2132856"/>
            <a:ext cx="20955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1592"/>
            <a:ext cx="25202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Performance of grower pigs on pulse-based diets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5624"/>
              </p:ext>
            </p:extLst>
          </p:nvPr>
        </p:nvGraphicFramePr>
        <p:xfrm>
          <a:off x="539552" y="1527503"/>
          <a:ext cx="8208910" cy="470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8"/>
                <a:gridCol w="1483366"/>
                <a:gridCol w="1641782"/>
                <a:gridCol w="1843406"/>
                <a:gridCol w="1440158"/>
              </a:tblGrid>
              <a:tr h="8761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Diet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LW Gain</a:t>
                      </a:r>
                    </a:p>
                    <a:p>
                      <a:pPr algn="ctr"/>
                      <a:r>
                        <a:rPr lang="en-GB" sz="2400" dirty="0" smtClean="0"/>
                        <a:t>(g/d)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Intake</a:t>
                      </a:r>
                    </a:p>
                    <a:p>
                      <a:pPr algn="ctr"/>
                      <a:r>
                        <a:rPr lang="en-GB" sz="2400" dirty="0" smtClean="0"/>
                        <a:t>(g/d)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Gain: Intake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KO  %</a:t>
                      </a:r>
                      <a:endParaRPr lang="en-GB" sz="2400" dirty="0"/>
                    </a:p>
                  </a:txBody>
                  <a:tcPr/>
                </a:tc>
              </a:tr>
              <a:tr h="12052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 smtClean="0"/>
                        <a:t>Soyabean</a:t>
                      </a:r>
                      <a:r>
                        <a:rPr lang="en-GB" sz="2400" b="1" dirty="0" smtClean="0"/>
                        <a:t> meal (14%)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823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1857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0.443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78.0</a:t>
                      </a:r>
                      <a:endParaRPr lang="en-GB" sz="2400" b="1" dirty="0"/>
                    </a:p>
                  </a:txBody>
                  <a:tcPr/>
                </a:tc>
              </a:tr>
              <a:tr h="87615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Faba beans </a:t>
                      </a:r>
                      <a:r>
                        <a:rPr lang="en-GB" sz="2400" b="1" baseline="30000" dirty="0" smtClean="0"/>
                        <a:t>1</a:t>
                      </a:r>
                      <a:r>
                        <a:rPr lang="en-GB" sz="2400" b="1" dirty="0" smtClean="0"/>
                        <a:t> (30%)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907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2013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0.451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75.9</a:t>
                      </a:r>
                      <a:endParaRPr lang="en-GB" sz="2400" b="1" dirty="0"/>
                    </a:p>
                  </a:txBody>
                  <a:tcPr/>
                </a:tc>
              </a:tr>
              <a:tr h="876150"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Peas </a:t>
                      </a:r>
                      <a:r>
                        <a:rPr lang="en-GB" sz="2400" b="1" baseline="30000" dirty="0" smtClean="0"/>
                        <a:t>2</a:t>
                      </a:r>
                      <a:r>
                        <a:rPr lang="en-GB" sz="2400" b="1" dirty="0" smtClean="0"/>
                        <a:t> (30%)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834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1922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0.433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77.3</a:t>
                      </a:r>
                      <a:endParaRPr lang="en-GB" sz="2400" b="1" dirty="0"/>
                    </a:p>
                  </a:txBody>
                  <a:tcPr/>
                </a:tc>
              </a:tr>
              <a:tr h="876150"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err="1" smtClean="0"/>
                        <a:t>s.e.m</a:t>
                      </a:r>
                      <a:r>
                        <a:rPr lang="en-GB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41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81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0.009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 smtClean="0"/>
                    </a:p>
                    <a:p>
                      <a:pPr algn="ctr"/>
                      <a:r>
                        <a:rPr lang="en-GB" sz="2400" b="1" dirty="0" smtClean="0"/>
                        <a:t>1.5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63720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 smtClean="0"/>
              <a:t>1</a:t>
            </a:r>
            <a:r>
              <a:rPr lang="en-GB" b="1" dirty="0" smtClean="0"/>
              <a:t> </a:t>
            </a:r>
            <a:r>
              <a:rPr lang="en-GB" b="1" i="1" dirty="0" err="1" smtClean="0"/>
              <a:t>var</a:t>
            </a:r>
            <a:r>
              <a:rPr lang="en-GB" b="1" dirty="0" smtClean="0"/>
              <a:t> Prophet  </a:t>
            </a:r>
            <a:r>
              <a:rPr lang="en-GB" b="1" baseline="30000" dirty="0" smtClean="0"/>
              <a:t>2</a:t>
            </a:r>
            <a:r>
              <a:rPr lang="en-GB" b="1" dirty="0" smtClean="0"/>
              <a:t> </a:t>
            </a:r>
            <a:r>
              <a:rPr lang="en-GB" b="1" i="1" dirty="0" err="1" smtClean="0"/>
              <a:t>var</a:t>
            </a:r>
            <a:r>
              <a:rPr lang="en-GB" b="1" dirty="0" smtClean="0"/>
              <a:t> Fuego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637203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(Smith et al, 2013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6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01006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Performance of broilers on </a:t>
            </a:r>
            <a:r>
              <a:rPr lang="en-GB" sz="3600" b="1" dirty="0" smtClean="0">
                <a:solidFill>
                  <a:srgbClr val="0070C0"/>
                </a:solidFill>
              </a:rPr>
              <a:t>field </a:t>
            </a:r>
            <a:r>
              <a:rPr lang="en-GB" sz="3600" b="1" dirty="0">
                <a:solidFill>
                  <a:srgbClr val="0070C0"/>
                </a:solidFill>
              </a:rPr>
              <a:t>bean-based diets (25% inclusion)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412776"/>
            <a:ext cx="8480425" cy="514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4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Interim Conclusions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A number of EU-grown protein sources can be included in the diets of pigs and poultry at high levels, without any detriment to their health and performance.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In some instances (e.g. pigs) their </a:t>
            </a:r>
            <a:r>
              <a:rPr lang="en-GB" b="1" dirty="0"/>
              <a:t>level of inclusion can obliterate entirely the need to include any soya bean meal in </a:t>
            </a:r>
            <a:r>
              <a:rPr lang="en-GB" b="1" dirty="0" smtClean="0"/>
              <a:t>diets.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What are the environmental impact consequences of using home-gown protein sources?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31" y="116632"/>
            <a:ext cx="8532949" cy="86409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LCA: a tool to estimate the environmental impact of commodities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268760"/>
            <a:ext cx="7981890" cy="460851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5816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75000"/>
                  </a:srgbClr>
                </a:solidFill>
              </a:rPr>
              <a:t>Boundary at farm gate</a:t>
            </a:r>
            <a:endParaRPr lang="en-GB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3986</TotalTime>
  <Words>1281</Words>
  <Application>Microsoft Office PowerPoint</Application>
  <PresentationFormat>On-screen Show (4:3)</PresentationFormat>
  <Paragraphs>181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1_Office Theme</vt:lpstr>
      <vt:lpstr>2_Office Theme</vt:lpstr>
      <vt:lpstr>  Are there sustainable protein sources for non-ruminant livestock?</vt:lpstr>
      <vt:lpstr>Presentation context</vt:lpstr>
      <vt:lpstr>PowerPoint Presentation</vt:lpstr>
      <vt:lpstr>Alterative protein sources:  Some criteria to assess sustainability</vt:lpstr>
      <vt:lpstr>Some ‘potentially sustainable’ EU-grown protein sources </vt:lpstr>
      <vt:lpstr>Performance of grower pigs on pulse-based diets</vt:lpstr>
      <vt:lpstr>Performance of broilers on field bean-based diets (25% inclusion)</vt:lpstr>
      <vt:lpstr>Interim Conclusions</vt:lpstr>
      <vt:lpstr>LCA: a tool to estimate the environmental impact of commodities</vt:lpstr>
      <vt:lpstr>Categories and main sources of environmental impacts</vt:lpstr>
      <vt:lpstr>Categories and main sources of environmental impacts</vt:lpstr>
      <vt:lpstr>Global Warming Potential (per 1000 kg of edible broiler carcass), kg CO2 equivalent</vt:lpstr>
      <vt:lpstr>Methods to account for land use changes – soya as an example</vt:lpstr>
      <vt:lpstr>Methods to account for land use changes – soya as an example</vt:lpstr>
      <vt:lpstr>Why do we need to account for Land Use changes? A paradox</vt:lpstr>
      <vt:lpstr>Some ‘potentially sustainable’ EU-grown protein sources </vt:lpstr>
      <vt:lpstr>Total amount of ingredients consumed over the growing period (kg per broiler)</vt:lpstr>
      <vt:lpstr>The Global Warming Potential of soya and field bean-based diets fed to broilers</vt:lpstr>
      <vt:lpstr>Total amount of ingredients consumed over the growing period (kg per broiler)</vt:lpstr>
      <vt:lpstr>The Global Warming Potential of soya and pea-based diets fed to broilers</vt:lpstr>
      <vt:lpstr>The Global Warming Potential of pig diets based on EU-grown feedstuffs</vt:lpstr>
      <vt:lpstr>Why aren’t home grown protein sources more effective? </vt:lpstr>
      <vt:lpstr>Interim Conclusions</vt:lpstr>
      <vt:lpstr>Can Processed Animal Protein (PAP) be a sustainable protein source? </vt:lpstr>
      <vt:lpstr>Global Warming Potential of broiler feed with different inclusion rates of PAP </vt:lpstr>
      <vt:lpstr>A more realistic estimation of the consequences of PAP feeding to livestock</vt:lpstr>
      <vt:lpstr>Is there a trade-off between diet cost and its environmental impact?</vt:lpstr>
      <vt:lpstr>Costs of feed and environmental impact (GWP) per tonne of broiler meat</vt:lpstr>
      <vt:lpstr>The relationship between feed cost and GWP of broiler feeds</vt:lpstr>
      <vt:lpstr>Some food for thought – in place of conclusions</vt:lpstr>
      <vt:lpstr>Thank you !!!</vt:lpstr>
      <vt:lpstr>Categories and main sources of environmental impacts (2)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Patterson</dc:creator>
  <cp:lastModifiedBy>Jon</cp:lastModifiedBy>
  <cp:revision>117</cp:revision>
  <cp:lastPrinted>2013-04-04T09:36:43Z</cp:lastPrinted>
  <dcterms:created xsi:type="dcterms:W3CDTF">2013-04-04T08:52:51Z</dcterms:created>
  <dcterms:modified xsi:type="dcterms:W3CDTF">2013-04-16T15:48:57Z</dcterms:modified>
</cp:coreProperties>
</file>