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9" r:id="rId4"/>
    <p:sldId id="257" r:id="rId5"/>
    <p:sldId id="258" r:id="rId6"/>
    <p:sldId id="269" r:id="rId7"/>
    <p:sldId id="267" r:id="rId8"/>
    <p:sldId id="264" r:id="rId9"/>
    <p:sldId id="265" r:id="rId10"/>
    <p:sldId id="266" r:id="rId11"/>
    <p:sldId id="262" r:id="rId12"/>
    <p:sldId id="263" r:id="rId13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9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sy\Documents\Dissertation\Dissertation\Results\8th%20April\13th%20April%20incl.%20outliers\liking%20bar%20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sy\Documents\Dissertation\Dissertation\Essay\Prop\bar%20charts%20for%20all%20attributes%20varied%20for%20temp%20and%20co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sy\Documents\Dissertation\Dissertation\Essay\Prop\bar%20charts%20for%20all%20attributes%20varied%20for%20temp%20and%20co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86562238904287"/>
          <c:y val="6.9268569298674573E-2"/>
          <c:w val="0.60851927031048425"/>
          <c:h val="0.80455306412741701"/>
        </c:manualLayout>
      </c:layout>
      <c:barChart>
        <c:barDir val="col"/>
        <c:grouping val="clustered"/>
        <c:varyColors val="0"/>
        <c:ser>
          <c:idx val="0"/>
          <c:order val="0"/>
          <c:tx>
            <c:v>Most Accepted</c:v>
          </c:tx>
          <c:spPr>
            <a:solidFill>
              <a:srgbClr val="9CBEBD"/>
            </a:solidFill>
            <a:ln w="9525">
              <a:solidFill>
                <a:srgbClr val="9CBEBD">
                  <a:lumMod val="50000"/>
                </a:srgb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0916741904322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                     ***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(Liking!$J$5,Liking!$J$10)</c:f>
                <c:numCache>
                  <c:formatCode>General</c:formatCode>
                  <c:ptCount val="2"/>
                  <c:pt idx="0">
                    <c:v>3.5836072603130126E-2</c:v>
                  </c:pt>
                  <c:pt idx="1">
                    <c:v>3.6297079877902663E-2</c:v>
                  </c:pt>
                </c:numCache>
              </c:numRef>
            </c:plus>
            <c:minus>
              <c:numRef>
                <c:f>(Liking!$J$5,Liking!$J$10)</c:f>
                <c:numCache>
                  <c:formatCode>General</c:formatCode>
                  <c:ptCount val="2"/>
                  <c:pt idx="0">
                    <c:v>3.5836072603130126E-2</c:v>
                  </c:pt>
                  <c:pt idx="1">
                    <c:v>3.6297079877902663E-2</c:v>
                  </c:pt>
                </c:numCache>
              </c:numRef>
            </c:minus>
          </c:errBars>
          <c:cat>
            <c:strLit>
              <c:ptCount val="2"/>
              <c:pt idx="0">
                <c:v>TTs</c:v>
              </c:pt>
              <c:pt idx="1">
                <c:v> TnTs</c:v>
              </c:pt>
            </c:strLit>
          </c:cat>
          <c:val>
            <c:numRef>
              <c:f>(Liking!$H$5,Liking!$H$10)</c:f>
              <c:numCache>
                <c:formatCode>General</c:formatCode>
                <c:ptCount val="2"/>
                <c:pt idx="0">
                  <c:v>1.8473333333333337</c:v>
                </c:pt>
                <c:pt idx="1">
                  <c:v>1.8273666666666666</c:v>
                </c:pt>
              </c:numCache>
            </c:numRef>
          </c:val>
        </c:ser>
        <c:ser>
          <c:idx val="1"/>
          <c:order val="1"/>
          <c:tx>
            <c:v>Least Accepted</c:v>
          </c:tx>
          <c:spPr>
            <a:pattFill prst="wdDnDiag">
              <a:fgClr>
                <a:srgbClr val="1F497D"/>
              </a:fgClr>
              <a:bgClr>
                <a:sysClr val="window" lastClr="FFFFFF">
                  <a:lumMod val="50000"/>
                </a:sysClr>
              </a:bgClr>
            </a:pattFill>
            <a:ln w="19050">
              <a:solidFill>
                <a:srgbClr val="1F497D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(Liking!$J$15,Liking!$J$8)</c:f>
                <c:numCache>
                  <c:formatCode>General</c:formatCode>
                  <c:ptCount val="2"/>
                  <c:pt idx="0">
                    <c:v>2.5599521068316946E-2</c:v>
                  </c:pt>
                  <c:pt idx="1">
                    <c:v>3.6041789282895573E-2</c:v>
                  </c:pt>
                </c:numCache>
              </c:numRef>
            </c:plus>
            <c:minus>
              <c:numRef>
                <c:f>(Liking!$J$15,Liking!$J$8)</c:f>
                <c:numCache>
                  <c:formatCode>General</c:formatCode>
                  <c:ptCount val="2"/>
                  <c:pt idx="0">
                    <c:v>2.5599521068316946E-2</c:v>
                  </c:pt>
                  <c:pt idx="1">
                    <c:v>3.6041789282895573E-2</c:v>
                  </c:pt>
                </c:numCache>
              </c:numRef>
            </c:minus>
          </c:errBars>
          <c:cat>
            <c:strLit>
              <c:ptCount val="2"/>
              <c:pt idx="0">
                <c:v>TTs</c:v>
              </c:pt>
              <c:pt idx="1">
                <c:v> TnTs</c:v>
              </c:pt>
            </c:strLit>
          </c:cat>
          <c:val>
            <c:numRef>
              <c:f>(Liking!$H$15,Liking!$H$8)</c:f>
              <c:numCache>
                <c:formatCode>General</c:formatCode>
                <c:ptCount val="2"/>
                <c:pt idx="0">
                  <c:v>1.6811333333333331</c:v>
                </c:pt>
                <c:pt idx="1">
                  <c:v>1.7487333333333337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59392"/>
        <c:axId val="85260928"/>
      </c:barChart>
      <c:catAx>
        <c:axId val="8525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260928"/>
        <c:crosses val="autoZero"/>
        <c:auto val="1"/>
        <c:lblAlgn val="ctr"/>
        <c:lblOffset val="100"/>
        <c:noMultiLvlLbl val="0"/>
      </c:catAx>
      <c:valAx>
        <c:axId val="852609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GB" sz="1600" b="0"/>
                  <a:t>Acceptance Rating </a:t>
                </a:r>
                <a:r>
                  <a:rPr lang="en-GB" sz="1600" b="0">
                    <a:latin typeface="Calibri"/>
                  </a:rPr>
                  <a:t>±SE</a:t>
                </a:r>
                <a:endParaRPr lang="en-GB" sz="1600" b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852593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5099808275510815"/>
          <c:y val="0.35861981244357372"/>
          <c:w val="0.22895608014967558"/>
          <c:h val="0.2186574529434864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TTs</c:v>
          </c:tx>
          <c:spPr>
            <a:solidFill>
              <a:srgbClr val="A9A57C"/>
            </a:solidFill>
          </c:spPr>
          <c:invertIfNegative val="0"/>
          <c:dLbls>
            <c:dLbl>
              <c:idx val="1"/>
              <c:layout>
                <c:manualLayout>
                  <c:x val="3.9540025255349477E-2"/>
                  <c:y val="1.90991917951441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*</a:t>
                    </a:r>
                    <a:endParaRPr lang="en-US"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'TTS acceptance'!$D$16</c:f>
                <c:numCache>
                  <c:formatCode>General</c:formatCode>
                  <c:ptCount val="1"/>
                  <c:pt idx="0">
                    <c:v>1.3584798252148872E-2</c:v>
                  </c:pt>
                </c:numCache>
              </c:numRef>
            </c:plus>
            <c:minus>
              <c:numRef>
                <c:f>'TTS acceptance'!$D$16</c:f>
                <c:numCache>
                  <c:formatCode>General</c:formatCode>
                  <c:ptCount val="1"/>
                  <c:pt idx="0">
                    <c:v>1.3584798252148872E-2</c:v>
                  </c:pt>
                </c:numCache>
              </c:numRef>
            </c:minus>
          </c:errBars>
          <c:cat>
            <c:strLit>
              <c:ptCount val="2"/>
              <c:pt idx="0">
                <c:v>20⁰C</c:v>
              </c:pt>
              <c:pt idx="1">
                <c:v> 5⁰C</c:v>
              </c:pt>
            </c:strLit>
          </c:cat>
          <c:val>
            <c:numRef>
              <c:f>('TTS acceptance'!$C$16,'TTS acceptance'!$C$17)</c:f>
              <c:numCache>
                <c:formatCode>###0.000</c:formatCode>
                <c:ptCount val="2"/>
                <c:pt idx="0">
                  <c:v>1.7256333333333334</c:v>
                </c:pt>
                <c:pt idx="1">
                  <c:v>1.8285333333333316</c:v>
                </c:pt>
              </c:numCache>
            </c:numRef>
          </c:val>
        </c:ser>
        <c:ser>
          <c:idx val="1"/>
          <c:order val="1"/>
          <c:tx>
            <c:v>TnTs</c:v>
          </c:tx>
          <c:spPr>
            <a:solidFill>
              <a:srgbClr val="9CBEBD"/>
            </a:solidFill>
          </c:spPr>
          <c:invertIfNegative val="0"/>
          <c:dLbls>
            <c:dLbl>
              <c:idx val="2"/>
              <c:layout>
                <c:manualLayout>
                  <c:x val="-4.1760353443848111E-2"/>
                  <c:y val="-9.3064871711540358E-3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en-US" sz="1050" b="1"/>
                      <a:t>x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('TTS acceptance'!$D$5,'TTS acceptance'!$D$14,'TTS acceptance'!$D$23,'TTS acceptance'!$D$31)</c:f>
                <c:numCache>
                  <c:formatCode>General</c:formatCode>
                  <c:ptCount val="4"/>
                  <c:pt idx="0">
                    <c:v>1.3984919593783321E-2</c:v>
                  </c:pt>
                  <c:pt idx="1">
                    <c:v>1.3584798252148872E-2</c:v>
                  </c:pt>
                  <c:pt idx="2">
                    <c:v>1.3909037515479835E-2</c:v>
                  </c:pt>
                </c:numCache>
              </c:numRef>
            </c:plus>
            <c:minus>
              <c:numRef>
                <c:f>('TTS acceptance'!$D$5,'TTS acceptance'!$D$14,'TTS acceptance'!$D$23,'TTS acceptance'!$D$31)</c:f>
                <c:numCache>
                  <c:formatCode>General</c:formatCode>
                  <c:ptCount val="4"/>
                  <c:pt idx="0">
                    <c:v>1.3984919593783321E-2</c:v>
                  </c:pt>
                  <c:pt idx="1">
                    <c:v>1.3584798252148872E-2</c:v>
                  </c:pt>
                  <c:pt idx="2">
                    <c:v>1.3909037515479835E-2</c:v>
                  </c:pt>
                </c:numCache>
              </c:numRef>
            </c:minus>
          </c:errBars>
          <c:cat>
            <c:strLit>
              <c:ptCount val="2"/>
              <c:pt idx="0">
                <c:v>20⁰C</c:v>
              </c:pt>
              <c:pt idx="1">
                <c:v> 5⁰C</c:v>
              </c:pt>
            </c:strLit>
          </c:cat>
          <c:val>
            <c:numRef>
              <c:f>('TTS acceptance'!$C$14,'TTS acceptance'!$C$15)</c:f>
              <c:numCache>
                <c:formatCode>###0.000</c:formatCode>
                <c:ptCount val="2"/>
                <c:pt idx="0">
                  <c:v>1.7567333333333335</c:v>
                </c:pt>
                <c:pt idx="1">
                  <c:v>1.7852916666666667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66080"/>
        <c:axId val="86367616"/>
      </c:barChart>
      <c:catAx>
        <c:axId val="863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en-US"/>
          </a:p>
        </c:txPr>
        <c:crossAx val="86367616"/>
        <c:crosses val="autoZero"/>
        <c:auto val="1"/>
        <c:lblAlgn val="ctr"/>
        <c:lblOffset val="100"/>
        <c:noMultiLvlLbl val="0"/>
      </c:catAx>
      <c:valAx>
        <c:axId val="863676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GB" sz="1600" b="0"/>
                  <a:t>Acceptance Rating ±SE</a:t>
                </a:r>
              </a:p>
            </c:rich>
          </c:tx>
          <c:layout/>
          <c:overlay val="0"/>
        </c:title>
        <c:numFmt formatCode="###0.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6366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29455253672338"/>
          <c:y val="1.970676736974054E-2"/>
          <c:w val="0.64906504956203248"/>
          <c:h val="0.79832480470510192"/>
        </c:manualLayout>
      </c:layout>
      <c:barChart>
        <c:barDir val="col"/>
        <c:grouping val="clustered"/>
        <c:varyColors val="0"/>
        <c:ser>
          <c:idx val="0"/>
          <c:order val="0"/>
          <c:tx>
            <c:v>TTs</c:v>
          </c:tx>
          <c:spPr>
            <a:solidFill>
              <a:srgbClr val="A9A57C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('TTS temp'!$D$7,'TTS temp'!$D$16,'TTS temp'!$D$25,'TTS temp'!$D$33)</c:f>
                <c:numCache>
                  <c:formatCode>General</c:formatCode>
                  <c:ptCount val="4"/>
                  <c:pt idx="0">
                    <c:v>9.7611774821060211E-3</c:v>
                  </c:pt>
                  <c:pt idx="1">
                    <c:v>1.5878276853736526E-2</c:v>
                  </c:pt>
                  <c:pt idx="2">
                    <c:v>9.1896530497552718E-3</c:v>
                  </c:pt>
                  <c:pt idx="3">
                    <c:v>1.8283108023019658E-2</c:v>
                  </c:pt>
                </c:numCache>
              </c:numRef>
            </c:plus>
            <c:minus>
              <c:numRef>
                <c:f>('TTS temp'!$D$7,'TTS temp'!$D$16,'TTS temp'!$D$25,'TTS temp'!$D$33)</c:f>
                <c:numCache>
                  <c:formatCode>General</c:formatCode>
                  <c:ptCount val="4"/>
                  <c:pt idx="0">
                    <c:v>9.7611774821060211E-3</c:v>
                  </c:pt>
                  <c:pt idx="1">
                    <c:v>1.5878276853736526E-2</c:v>
                  </c:pt>
                  <c:pt idx="2">
                    <c:v>9.1896530497552718E-3</c:v>
                  </c:pt>
                  <c:pt idx="3">
                    <c:v>1.8283108023019658E-2</c:v>
                  </c:pt>
                </c:numCache>
              </c:numRef>
            </c:minus>
          </c:errBars>
          <c:cat>
            <c:strLit>
              <c:ptCount val="4"/>
              <c:pt idx="0">
                <c:v>Cola flavour</c:v>
              </c:pt>
              <c:pt idx="1">
                <c:v> Carbonation level</c:v>
              </c:pt>
              <c:pt idx="2">
                <c:v> Sweetness</c:v>
              </c:pt>
              <c:pt idx="3">
                <c:v> Sourness</c:v>
              </c:pt>
            </c:strLit>
          </c:cat>
          <c:val>
            <c:numRef>
              <c:f>('TTS temp'!$C$8,'TTS temp'!$C$17,'TTS temp'!$C$26,'TTS temp'!$C$34)</c:f>
              <c:numCache>
                <c:formatCode>####.000</c:formatCode>
                <c:ptCount val="4"/>
                <c:pt idx="0">
                  <c:v>0.13208196939769973</c:v>
                </c:pt>
                <c:pt idx="1">
                  <c:v>0.12594393389391648</c:v>
                </c:pt>
                <c:pt idx="2">
                  <c:v>0.12696995923168822</c:v>
                </c:pt>
                <c:pt idx="3">
                  <c:v>4.6447067127470178E-3</c:v>
                </c:pt>
              </c:numCache>
            </c:numRef>
          </c:val>
        </c:ser>
        <c:ser>
          <c:idx val="1"/>
          <c:order val="1"/>
          <c:tx>
            <c:v>TnTs</c:v>
          </c:tx>
          <c:spPr>
            <a:solidFill>
              <a:srgbClr val="9CBEBD"/>
            </a:solidFill>
          </c:spPr>
          <c:invertIfNegative val="0"/>
          <c:dLbls>
            <c:dLbl>
              <c:idx val="2"/>
              <c:layout>
                <c:manualLayout>
                  <c:x val="-3.89763298809249E-2"/>
                  <c:y val="-2.1327120061183707E-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('TTS temp'!$D$5,'TTS temp'!$D$14,'TTS temp'!$D$23,'TTS temp'!$D$31)</c:f>
                <c:numCache>
                  <c:formatCode>General</c:formatCode>
                  <c:ptCount val="4"/>
                  <c:pt idx="0">
                    <c:v>8.7468754996742164E-3</c:v>
                  </c:pt>
                  <c:pt idx="1">
                    <c:v>1.4228335776456658E-2</c:v>
                  </c:pt>
                  <c:pt idx="2">
                    <c:v>8.2347392267749543E-3</c:v>
                  </c:pt>
                  <c:pt idx="3">
                    <c:v>1.6383276496878579E-2</c:v>
                  </c:pt>
                </c:numCache>
              </c:numRef>
            </c:plus>
            <c:minus>
              <c:numRef>
                <c:f>('TTS temp'!$D$5,'TTS temp'!$D$14,'TTS temp'!$D$23,'TTS temp'!$D$31)</c:f>
                <c:numCache>
                  <c:formatCode>General</c:formatCode>
                  <c:ptCount val="4"/>
                  <c:pt idx="0">
                    <c:v>8.7468754996742164E-3</c:v>
                  </c:pt>
                  <c:pt idx="1">
                    <c:v>1.4228335776456658E-2</c:v>
                  </c:pt>
                  <c:pt idx="2">
                    <c:v>8.2347392267749543E-3</c:v>
                  </c:pt>
                  <c:pt idx="3">
                    <c:v>1.6383276496878579E-2</c:v>
                  </c:pt>
                </c:numCache>
              </c:numRef>
            </c:minus>
          </c:errBars>
          <c:cat>
            <c:strLit>
              <c:ptCount val="4"/>
              <c:pt idx="0">
                <c:v>Cola flavour</c:v>
              </c:pt>
              <c:pt idx="1">
                <c:v> Carbonation level</c:v>
              </c:pt>
              <c:pt idx="2">
                <c:v> Sweetness</c:v>
              </c:pt>
              <c:pt idx="3">
                <c:v> Sourness</c:v>
              </c:pt>
            </c:strLit>
          </c:cat>
          <c:val>
            <c:numRef>
              <c:f>('TTS temp'!$C$6,'TTS temp'!$C$15,'TTS temp'!$C$24,'TTS temp'!$C$32)</c:f>
              <c:numCache>
                <c:formatCode>####.000</c:formatCode>
                <c:ptCount val="4"/>
                <c:pt idx="0">
                  <c:v>0.14066853769083043</c:v>
                </c:pt>
                <c:pt idx="1">
                  <c:v>0.11787753945977597</c:v>
                </c:pt>
                <c:pt idx="2">
                  <c:v>0.14935110989695435</c:v>
                </c:pt>
                <c:pt idx="3">
                  <c:v>1.5012929579988331E-2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55488"/>
        <c:axId val="82681856"/>
      </c:barChart>
      <c:catAx>
        <c:axId val="8265548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82681856"/>
        <c:crosses val="autoZero"/>
        <c:auto val="1"/>
        <c:lblAlgn val="ctr"/>
        <c:lblOffset val="100"/>
        <c:noMultiLvlLbl val="0"/>
      </c:catAx>
      <c:valAx>
        <c:axId val="82681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i="0" baseline="0" dirty="0" smtClean="0">
                    <a:effectLst/>
                  </a:rPr>
                  <a:t>Log Transformed Perceived </a:t>
                </a:r>
                <a:r>
                  <a:rPr lang="en-US" sz="1600" b="0" i="0" baseline="0" dirty="0">
                    <a:effectLst/>
                  </a:rPr>
                  <a:t>Intensity Rating ±SE</a:t>
                </a:r>
                <a:endParaRPr lang="en-GB" sz="16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523773303360337E-3"/>
              <c:y val="9.4242448470144055E-2"/>
            </c:manualLayout>
          </c:layout>
          <c:overlay val="0"/>
        </c:title>
        <c:numFmt formatCode="####.00" sourceLinked="0"/>
        <c:majorTickMark val="out"/>
        <c:minorTickMark val="none"/>
        <c:tickLblPos val="nextTo"/>
        <c:crossAx val="8265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7522891554594"/>
          <c:y val="0.4187047465467601"/>
          <c:w val="9.4859168922778875E-2"/>
          <c:h val="0.1984693024718139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63572981972284"/>
          <c:y val="2.3583593711758465E-2"/>
          <c:w val="0.64037574576611533"/>
          <c:h val="0.79830483833180388"/>
        </c:manualLayout>
      </c:layout>
      <c:barChart>
        <c:barDir val="col"/>
        <c:grouping val="clustered"/>
        <c:varyColors val="0"/>
        <c:ser>
          <c:idx val="1"/>
          <c:order val="0"/>
          <c:tx>
            <c:v>TTs</c:v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2.2885545216500099E-2"/>
                  <c:y val="7.47846362669120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***</a:t>
                    </a:r>
                    <a:endParaRPr lang="en-US" sz="105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'[Chart in Microsoft PowerPoint]Ideal'!$C$7,'[Chart in Microsoft PowerPoint]Ideal'!$C$15,'[Chart in Microsoft PowerPoint]Ideal'!$C$22,'[Chart in Microsoft PowerPoint]Ideal'!$C$30</c:f>
                <c:numCache>
                  <c:formatCode>General</c:formatCode>
                  <c:ptCount val="4"/>
                  <c:pt idx="0">
                    <c:v>3.2516804701497727E-3</c:v>
                  </c:pt>
                  <c:pt idx="1">
                    <c:v>5.1606529686670467E-3</c:v>
                  </c:pt>
                  <c:pt idx="2">
                    <c:v>5.192207833468453E-3</c:v>
                  </c:pt>
                  <c:pt idx="3">
                    <c:v>1.2894359828030132E-2</c:v>
                  </c:pt>
                </c:numCache>
              </c:numRef>
            </c:plus>
            <c:minus>
              <c:numRef>
                <c:f>'[Chart in Microsoft PowerPoint]Ideal'!$C$7,'[Chart in Microsoft PowerPoint]Ideal'!$C$15,'[Chart in Microsoft PowerPoint]Ideal'!$C$22,'[Chart in Microsoft PowerPoint]Ideal'!$C$30</c:f>
                <c:numCache>
                  <c:formatCode>General</c:formatCode>
                  <c:ptCount val="4"/>
                  <c:pt idx="0">
                    <c:v>3.2516804701497727E-3</c:v>
                  </c:pt>
                  <c:pt idx="1">
                    <c:v>5.1606529686670467E-3</c:v>
                  </c:pt>
                  <c:pt idx="2">
                    <c:v>5.192207833468453E-3</c:v>
                  </c:pt>
                  <c:pt idx="3">
                    <c:v>1.2894359828030132E-2</c:v>
                  </c:pt>
                </c:numCache>
              </c:numRef>
            </c:minus>
          </c:errBars>
          <c:cat>
            <c:strLit>
              <c:ptCount val="4"/>
              <c:pt idx="0">
                <c:v>Cola flavour</c:v>
              </c:pt>
              <c:pt idx="1">
                <c:v> Carbonation level</c:v>
              </c:pt>
              <c:pt idx="2">
                <c:v> Sweetness</c:v>
              </c:pt>
              <c:pt idx="3">
                <c:v> Sourness</c:v>
              </c:pt>
            </c:strLit>
          </c:cat>
          <c:val>
            <c:numRef>
              <c:f>'[Chart in Microsoft PowerPoint]Ideal'!$B$7,'[Chart in Microsoft PowerPoint]Ideal'!$B$15,'[Chart in Microsoft PowerPoint]Ideal'!$B$22,'[Chart in Microsoft PowerPoint]Ideal'!$B$30</c:f>
              <c:numCache>
                <c:formatCode>####.000</c:formatCode>
                <c:ptCount val="4"/>
                <c:pt idx="0">
                  <c:v>0.18211143800469304</c:v>
                </c:pt>
                <c:pt idx="1">
                  <c:v>0.17829135394866913</c:v>
                </c:pt>
                <c:pt idx="2">
                  <c:v>0.14160079232894371</c:v>
                </c:pt>
                <c:pt idx="3">
                  <c:v>-3.1430639026363591E-3</c:v>
                </c:pt>
              </c:numCache>
            </c:numRef>
          </c:val>
        </c:ser>
        <c:ser>
          <c:idx val="0"/>
          <c:order val="1"/>
          <c:tx>
            <c:v>TnTs</c:v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>
                <c:manualLayout>
                  <c:x val="-3.0687987515156653E-2"/>
                  <c:y val="2.9767316049468646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*</a:t>
                    </a:r>
                    <a:endParaRPr lang="en-US" sz="105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cust"/>
            <c:noEndCap val="0"/>
            <c:plus>
              <c:numRef>
                <c:f>'[Chart in Microsoft PowerPoint]Ideal'!$C$6,'[Chart in Microsoft PowerPoint]Ideal'!$C$14,'[Chart in Microsoft PowerPoint]Ideal'!$C$21,'[Chart in Microsoft PowerPoint]Ideal'!$C$29</c:f>
                <c:numCache>
                  <c:formatCode>General</c:formatCode>
                  <c:ptCount val="4"/>
                  <c:pt idx="0">
                    <c:v>2.9137923461858505E-3</c:v>
                  </c:pt>
                  <c:pt idx="1">
                    <c:v>4.624399986241797E-3</c:v>
                  </c:pt>
                  <c:pt idx="2">
                    <c:v>4.6526759267554209E-3</c:v>
                  </c:pt>
                  <c:pt idx="3">
                    <c:v>1.1554483080605381E-2</c:v>
                  </c:pt>
                </c:numCache>
              </c:numRef>
            </c:plus>
            <c:minus>
              <c:numRef>
                <c:f>'[Chart in Microsoft PowerPoint]Ideal'!$C$6,'[Chart in Microsoft PowerPoint]Ideal'!$C$14,'[Chart in Microsoft PowerPoint]Ideal'!$C$21,'[Chart in Microsoft PowerPoint]Ideal'!$C$29</c:f>
                <c:numCache>
                  <c:formatCode>General</c:formatCode>
                  <c:ptCount val="4"/>
                  <c:pt idx="0">
                    <c:v>2.9137923461858505E-3</c:v>
                  </c:pt>
                  <c:pt idx="1">
                    <c:v>4.624399986241797E-3</c:v>
                  </c:pt>
                  <c:pt idx="2">
                    <c:v>4.6526759267554209E-3</c:v>
                  </c:pt>
                  <c:pt idx="3">
                    <c:v>1.1554483080605381E-2</c:v>
                  </c:pt>
                </c:numCache>
              </c:numRef>
            </c:minus>
          </c:errBars>
          <c:cat>
            <c:strLit>
              <c:ptCount val="4"/>
              <c:pt idx="0">
                <c:v>Cola flavour</c:v>
              </c:pt>
              <c:pt idx="1">
                <c:v> Carbonation level</c:v>
              </c:pt>
              <c:pt idx="2">
                <c:v> Sweetness</c:v>
              </c:pt>
              <c:pt idx="3">
                <c:v> Sourness</c:v>
              </c:pt>
            </c:strLit>
          </c:cat>
          <c:val>
            <c:numRef>
              <c:f>'[Chart in Microsoft PowerPoint]Ideal'!$B$6,'[Chart in Microsoft PowerPoint]Ideal'!$B$14,'[Chart in Microsoft PowerPoint]Ideal'!$B$21,'[Chart in Microsoft PowerPoint]Ideal'!$B$29</c:f>
              <c:numCache>
                <c:formatCode>####.000</c:formatCode>
                <c:ptCount val="4"/>
                <c:pt idx="0">
                  <c:v>0.17928236641351708</c:v>
                </c:pt>
                <c:pt idx="1">
                  <c:v>0.15037027377262369</c:v>
                </c:pt>
                <c:pt idx="2">
                  <c:v>0.14635714771168823</c:v>
                </c:pt>
                <c:pt idx="3">
                  <c:v>1.9814567042690363E-2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87648"/>
        <c:axId val="82589184"/>
      </c:barChart>
      <c:catAx>
        <c:axId val="8258764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82589184"/>
        <c:crosses val="autoZero"/>
        <c:auto val="1"/>
        <c:lblAlgn val="ctr"/>
        <c:lblOffset val="100"/>
        <c:noMultiLvlLbl val="0"/>
      </c:catAx>
      <c:valAx>
        <c:axId val="82589184"/>
        <c:scaling>
          <c:orientation val="minMax"/>
          <c:max val="0.24000000000000002"/>
          <c:min val="-2.0000000000000004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Log transformed Ideal </a:t>
                </a:r>
                <a:r>
                  <a:rPr lang="en-US" sz="1600" b="0" dirty="0"/>
                  <a:t>Intensity Rating ±SE</a:t>
                </a:r>
              </a:p>
            </c:rich>
          </c:tx>
          <c:overlay val="0"/>
        </c:title>
        <c:numFmt formatCode="####.00" sourceLinked="0"/>
        <c:majorTickMark val="out"/>
        <c:minorTickMark val="none"/>
        <c:tickLblPos val="nextTo"/>
        <c:crossAx val="82587648"/>
        <c:crosses val="autoZero"/>
        <c:crossBetween val="between"/>
        <c:majorUnit val="2.0000000000000004E-2"/>
        <c:minorUnit val="1.0000000000000002E-2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7371540141152992"/>
          <c:y val="0.39366902584227942"/>
          <c:w val="0.11217155373923969"/>
          <c:h val="0.2126619483154411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8510-E244-4534-AC5B-57941A9878E4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CDD04-76EF-4F7B-9E15-7CFBD7F04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9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333D6-452D-4EF5-915D-5DFDD0EFCB69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E828-58A4-4E3A-A60E-ADC83E69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1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7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9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5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4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2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2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7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Bars represent mean acceptance rating, error bars show standard error. </a:t>
            </a:r>
            <a:r>
              <a:rPr lang="en-GB" sz="1200" b="1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*</a:t>
            </a: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Indicates a significant difference between TT and TnT at p&lt;0.05.  </a:t>
            </a:r>
            <a:endParaRPr lang="en-GB" sz="16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95959"/>
                </a:solidFill>
                <a:effectLst/>
                <a:latin typeface="+mn-lt"/>
                <a:ea typeface="Calibri"/>
                <a:cs typeface="Times New Roman"/>
              </a:rPr>
              <a:t>*** Indicates a significant difference between most and least accepted samples within the TTS group at p&lt;0.001.  </a:t>
            </a:r>
            <a:endParaRPr lang="en-GB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Bars represent log mean intensity, error bars show standard error. </a:t>
            </a:r>
            <a:r>
              <a:rPr lang="en-GB" sz="1200" b="1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*</a:t>
            </a: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Indicates a significant difference between TTs and TnTs for perceived intensity at p&lt;0.05. Secondary scale indicates labels on the gLMS: S=strong, M=moderate, W=weak.  </a:t>
            </a:r>
            <a:endParaRPr lang="en-GB" sz="16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6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Bars represent log mean intensity, error bars show standard error. </a:t>
            </a:r>
            <a:r>
              <a:rPr lang="en-GB" sz="1200" b="1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*</a:t>
            </a: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Indicates a significant difference between TTs and TnTs for ideal intensity at p&lt;0.05. </a:t>
            </a:r>
            <a:r>
              <a:rPr lang="en-GB" sz="1200" b="1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***</a:t>
            </a:r>
            <a:r>
              <a:rPr lang="en-GB" sz="1200" dirty="0" smtClean="0">
                <a:solidFill>
                  <a:srgbClr val="595959"/>
                </a:solidFill>
                <a:effectLst/>
                <a:latin typeface="Verdana"/>
                <a:ea typeface="Calibri"/>
                <a:cs typeface="Times New Roman"/>
              </a:rPr>
              <a:t>Indicates a significant difference between TTs and TnTs for ideal intensity at p&lt;0.001.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4E828-58A4-4E3A-A60E-ADC83E691F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CDC7-FE32-477A-A5F1-8BCCDB5CA2D7}" type="datetime1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B7DA-2574-4F2C-90B6-9DA52796E68F}" type="datetime1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9C4E-E7F2-4C90-9FDC-8A36B1BCE2DA}" type="datetime1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83D3-FF40-484A-8B96-65CD93DCDD68}" type="datetime1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09A9-BFD8-4B26-A358-9491D346780A}" type="datetime1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3B6F-196E-43FF-8037-8751B8E51532}" type="datetime1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DC9D-6CA9-4F96-8358-4DB397B3BF79}" type="datetime1">
              <a:rPr lang="en-GB" smtClean="0"/>
              <a:t>15/06/2016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737-448D-47A2-A19E-B982C8E10440}" type="datetime1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62EA-A79C-424B-A6C7-4D04514AD15C}" type="datetime1">
              <a:rPr lang="en-GB" smtClean="0"/>
              <a:t>15/06/2016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E723-53B5-40AD-83C3-D259FEBEA007}" type="datetime1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022C-6EB0-4EC7-AFD8-DEB2FE5A2EB4}" type="datetime1">
              <a:rPr lang="en-GB" smtClean="0"/>
              <a:t>15/06/2016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465BD2-A7AC-455C-90AA-DAD87C3E2B3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01EC2D-DCAB-4AEB-A363-C2F44A7BE072}" type="datetime1">
              <a:rPr lang="en-GB" smtClean="0"/>
              <a:t>15/06/2016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001000" cy="3886200"/>
          </a:xfrm>
        </p:spPr>
        <p:txBody>
          <a:bodyPr/>
          <a:lstStyle/>
          <a:p>
            <a:r>
              <a:rPr lang="en-GB" sz="6200" b="1" dirty="0" smtClean="0"/>
              <a:t>Thermal Taster Status</a:t>
            </a:r>
            <a:r>
              <a:rPr lang="en-GB" sz="1050" b="1" dirty="0"/>
              <a:t/>
            </a:r>
            <a:br>
              <a:rPr lang="en-GB" sz="1050" b="1" dirty="0"/>
            </a:br>
            <a:r>
              <a:rPr lang="en-GB" sz="1050" b="1" dirty="0" smtClean="0"/>
              <a:t/>
            </a:r>
            <a:br>
              <a:rPr lang="en-GB" sz="1050" b="1" dirty="0" smtClean="0"/>
            </a:br>
            <a:r>
              <a:rPr lang="en-GB" sz="4000" dirty="0" smtClean="0">
                <a:latin typeface="+mn-lt"/>
              </a:rPr>
              <a:t>Investigating Preference for Carbonated Soft Drinks across Thermal Taste Phenotype</a:t>
            </a:r>
            <a:endParaRPr lang="en-GB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5257800" cy="1066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Isobel Payne</a:t>
            </a:r>
          </a:p>
          <a:p>
            <a:r>
              <a:rPr lang="en-GB" sz="2400" i="1" dirty="0" smtClean="0"/>
              <a:t>Undergraduate Food Science Student</a:t>
            </a:r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1</a:t>
            </a:fld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715000" y="5029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</a:rPr>
              <a:t>Results: 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Ideal Intensity</a:t>
            </a:r>
            <a:endParaRPr lang="en-GB" b="1" dirty="0">
              <a:latin typeface="+mn-lt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51743" y="5201744"/>
            <a:ext cx="6305233" cy="7737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595959"/>
                </a:solidFill>
                <a:effectLst/>
                <a:ea typeface="Calibri"/>
                <a:cs typeface="Times New Roman"/>
              </a:rPr>
              <a:t>Fig. </a:t>
            </a:r>
            <a:r>
              <a:rPr lang="en-GB" sz="2000" b="1" dirty="0">
                <a:solidFill>
                  <a:srgbClr val="595959"/>
                </a:solidFill>
                <a:ea typeface="Calibri"/>
                <a:cs typeface="Times New Roman"/>
              </a:rPr>
              <a:t>4</a:t>
            </a:r>
            <a:r>
              <a:rPr lang="en-GB" sz="2000" dirty="0" smtClean="0">
                <a:solidFill>
                  <a:srgbClr val="595959"/>
                </a:solidFill>
                <a:effectLst/>
                <a:ea typeface="Calibri"/>
                <a:cs typeface="Times New Roman"/>
              </a:rPr>
              <a:t>. </a:t>
            </a:r>
            <a:r>
              <a:rPr lang="en-GB" sz="2000" dirty="0">
                <a:solidFill>
                  <a:srgbClr val="595959"/>
                </a:solidFill>
                <a:effectLst/>
                <a:ea typeface="Calibri"/>
                <a:cs typeface="Times New Roman"/>
              </a:rPr>
              <a:t>Ideal intensity rated by TTs and TnTs for the four key attributes for samples of Cola. </a:t>
            </a:r>
            <a:endParaRPr lang="en-GB" sz="2000" dirty="0">
              <a:effectLst/>
              <a:ea typeface="Calibri"/>
              <a:cs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10</a:t>
            </a:fld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885440" y="1752600"/>
            <a:ext cx="1371600" cy="34290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257800" y="3667278"/>
            <a:ext cx="1219200" cy="148384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0" y="6096000"/>
            <a:ext cx="488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Bars represent log mean intensity, error bars show standard error. </a:t>
            </a:r>
            <a:r>
              <a:rPr lang="en-GB" sz="1000" b="1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*</a:t>
            </a:r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Indicates a significant difference between TTs and TnTs for ideal intensity at p&lt;0.05. </a:t>
            </a:r>
            <a:r>
              <a:rPr lang="en-GB" sz="1000" b="1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***</a:t>
            </a:r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Indicates a significant difference between TTs and TnTs for ideal intensity at p&lt;0.001.  </a:t>
            </a:r>
            <a:endParaRPr lang="en-GB" sz="1000" dirty="0"/>
          </a:p>
          <a:p>
            <a:endParaRPr lang="en-GB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17013"/>
              </p:ext>
            </p:extLst>
          </p:nvPr>
        </p:nvGraphicFramePr>
        <p:xfrm>
          <a:off x="914400" y="1524000"/>
          <a:ext cx="6934200" cy="353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370623" y="1539269"/>
            <a:ext cx="715977" cy="3032731"/>
            <a:chOff x="-1" y="9054"/>
            <a:chExt cx="496063" cy="1798254"/>
          </a:xfrm>
        </p:grpSpPr>
        <p:grpSp>
          <p:nvGrpSpPr>
            <p:cNvPr id="11" name="Group 10"/>
            <p:cNvGrpSpPr/>
            <p:nvPr/>
          </p:nvGrpSpPr>
          <p:grpSpPr>
            <a:xfrm>
              <a:off x="-1" y="9054"/>
              <a:ext cx="137805" cy="1724025"/>
              <a:chOff x="-9576" y="47625"/>
              <a:chExt cx="138164" cy="165306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3223" y="47625"/>
                <a:ext cx="1540" cy="16530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763" y="117071"/>
                <a:ext cx="12382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9576" y="1070764"/>
                <a:ext cx="12382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0" y="1634938"/>
                <a:ext cx="12382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25222" y="45183"/>
              <a:ext cx="370840" cy="176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800" dirty="0">
                  <a:effectLst/>
                  <a:latin typeface="Calibri"/>
                  <a:ea typeface="Calibri"/>
                  <a:cs typeface="Times New Roman"/>
                </a:rPr>
                <a:t>VS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GB" sz="8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800" dirty="0" smtClean="0">
                  <a:effectLst/>
                  <a:latin typeface="Calibri"/>
                  <a:ea typeface="Calibri"/>
                  <a:cs typeface="Times New Roman"/>
                </a:rPr>
                <a:t>S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8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8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GB" sz="800" dirty="0"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800" dirty="0" smtClean="0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800" dirty="0">
                  <a:effectLst/>
                  <a:latin typeface="Calibri"/>
                  <a:ea typeface="Calibri"/>
                  <a:cs typeface="Times New Roman"/>
                </a:rPr>
                <a:t/>
              </a:r>
              <a:br>
                <a:rPr lang="en-GB" sz="800" dirty="0">
                  <a:effectLst/>
                  <a:latin typeface="Calibri"/>
                  <a:ea typeface="Calibri"/>
                  <a:cs typeface="Times New Roman"/>
                </a:rPr>
              </a:br>
              <a:r>
                <a:rPr lang="en-GB" sz="800" dirty="0">
                  <a:latin typeface="Calibri"/>
                  <a:ea typeface="Calibri"/>
                  <a:cs typeface="Times New Roman"/>
                </a:rPr>
                <a:t/>
              </a:r>
              <a:br>
                <a:rPr lang="en-GB" sz="800" dirty="0">
                  <a:latin typeface="Calibri"/>
                  <a:ea typeface="Calibri"/>
                  <a:cs typeface="Times New Roman"/>
                </a:rPr>
              </a:br>
              <a:r>
                <a:rPr lang="en-GB" sz="800" dirty="0" smtClean="0">
                  <a:latin typeface="Calibri"/>
                  <a:ea typeface="Calibri"/>
                  <a:cs typeface="Times New Roman"/>
                </a:rPr>
                <a:t/>
              </a:r>
              <a:br>
                <a:rPr lang="en-GB" sz="800" dirty="0" smtClean="0">
                  <a:latin typeface="Calibri"/>
                  <a:ea typeface="Calibri"/>
                  <a:cs typeface="Times New Roman"/>
                </a:rPr>
              </a:br>
              <a:r>
                <a:rPr lang="en-GB" sz="800" dirty="0" smtClean="0">
                  <a:latin typeface="Calibri"/>
                  <a:ea typeface="Calibri"/>
                  <a:cs typeface="Times New Roman"/>
                </a:rPr>
                <a:t/>
              </a:r>
              <a:br>
                <a:rPr lang="en-GB" sz="800" dirty="0" smtClean="0">
                  <a:latin typeface="Calibri"/>
                  <a:ea typeface="Calibri"/>
                  <a:cs typeface="Times New Roman"/>
                </a:rPr>
              </a:br>
              <a:r>
                <a:rPr lang="en-GB" sz="800" dirty="0" smtClean="0">
                  <a:latin typeface="Calibri"/>
                  <a:ea typeface="Calibri"/>
                  <a:cs typeface="Times New Roman"/>
                </a:rPr>
                <a:t/>
              </a:r>
              <a:br>
                <a:rPr lang="en-GB" sz="800" dirty="0" smtClean="0">
                  <a:latin typeface="Calibri"/>
                  <a:ea typeface="Calibri"/>
                  <a:cs typeface="Times New Roman"/>
                </a:rPr>
              </a:br>
              <a:r>
                <a:rPr lang="en-GB" sz="800" dirty="0" smtClean="0">
                  <a:effectLst/>
                  <a:latin typeface="Calibri"/>
                  <a:ea typeface="Calibri"/>
                  <a:cs typeface="Times New Roman"/>
                </a:rPr>
                <a:t>W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8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633" y="398353"/>
              <a:ext cx="12319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Conclusions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562600"/>
          </a:xfrm>
        </p:spPr>
        <p:txBody>
          <a:bodyPr>
            <a:normAutofit fontScale="925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/>
              <a:t>TTs </a:t>
            </a:r>
            <a:r>
              <a:rPr lang="en-GB" dirty="0"/>
              <a:t>rated 5⁰</a:t>
            </a:r>
            <a:r>
              <a:rPr lang="en-GB" dirty="0" smtClean="0"/>
              <a:t>C cola samples significantly </a:t>
            </a:r>
            <a:r>
              <a:rPr lang="en-GB" dirty="0"/>
              <a:t>more </a:t>
            </a:r>
            <a:r>
              <a:rPr lang="en-GB" dirty="0" smtClean="0"/>
              <a:t>acceptable than TnTs.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TTs rated 5⁰C cola samples significantly </a:t>
            </a:r>
            <a:r>
              <a:rPr lang="en-GB" dirty="0" smtClean="0"/>
              <a:t>lower </a:t>
            </a:r>
            <a:r>
              <a:rPr lang="en-GB" dirty="0"/>
              <a:t>for perceived </a:t>
            </a:r>
            <a:r>
              <a:rPr lang="en-GB" dirty="0" smtClean="0"/>
              <a:t>sweetness than TnTs.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TTs </a:t>
            </a:r>
            <a:r>
              <a:rPr lang="en-GB" dirty="0"/>
              <a:t>rated ideal carbonation level </a:t>
            </a:r>
            <a:r>
              <a:rPr lang="en-GB" dirty="0" smtClean="0"/>
              <a:t>significantly </a:t>
            </a:r>
            <a:r>
              <a:rPr lang="en-GB" dirty="0"/>
              <a:t>higher </a:t>
            </a:r>
            <a:r>
              <a:rPr lang="en-GB" dirty="0" smtClean="0"/>
              <a:t>than </a:t>
            </a:r>
            <a:r>
              <a:rPr lang="en-GB" dirty="0"/>
              <a:t>TnTs</a:t>
            </a:r>
            <a:r>
              <a:rPr lang="en-GB" dirty="0" smtClean="0"/>
              <a:t>.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sz="2400" dirty="0" smtClean="0"/>
              <a:t>TTs </a:t>
            </a:r>
            <a:r>
              <a:rPr lang="en-GB" sz="2400" dirty="0"/>
              <a:t>preferred cola at 5⁰</a:t>
            </a:r>
            <a:r>
              <a:rPr lang="en-GB" sz="2400" dirty="0" smtClean="0"/>
              <a:t>C could be due </a:t>
            </a:r>
            <a:r>
              <a:rPr lang="en-GB" sz="2400" dirty="0"/>
              <a:t>to the decreased perception of sweetness and the higher carbonation </a:t>
            </a:r>
            <a:r>
              <a:rPr lang="en-GB" sz="2400" dirty="0" smtClean="0"/>
              <a:t>levels.</a:t>
            </a:r>
          </a:p>
          <a:p>
            <a:pPr marL="114300" indent="0">
              <a:buNone/>
            </a:pPr>
            <a:endParaRPr lang="en-GB" sz="2400" dirty="0" smtClean="0"/>
          </a:p>
          <a:p>
            <a:r>
              <a:rPr lang="en-GB" sz="2400" dirty="0" smtClean="0"/>
              <a:t>Research contributes </a:t>
            </a:r>
            <a:r>
              <a:rPr lang="en-GB" sz="2400" dirty="0"/>
              <a:t>to the understanding of the variation between TTs and </a:t>
            </a:r>
            <a:r>
              <a:rPr lang="en-GB" sz="2400" dirty="0" smtClean="0"/>
              <a:t>TnTs. </a:t>
            </a:r>
          </a:p>
          <a:p>
            <a:endParaRPr lang="en-GB" sz="2400" dirty="0"/>
          </a:p>
          <a:p>
            <a:r>
              <a:rPr lang="en-GB" sz="2400" dirty="0" smtClean="0"/>
              <a:t>First </a:t>
            </a:r>
            <a:r>
              <a:rPr lang="en-GB" sz="2400" dirty="0"/>
              <a:t>study of its kind to use a commercially available carbonated soft </a:t>
            </a:r>
            <a:r>
              <a:rPr lang="en-GB" sz="2400" dirty="0" smtClean="0"/>
              <a:t>drink.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</a:t>
            </a:r>
            <a:r>
              <a:rPr lang="en-GB" b="1" dirty="0" smtClean="0">
                <a:latin typeface="+mn-lt"/>
              </a:rPr>
              <a:t>eferences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Bajec, M. R. &amp; Pickering, G. J. (2008) Thermal taste, PROP responsiveness, and perception of oral sensations. </a:t>
            </a:r>
            <a:r>
              <a:rPr lang="en-GB" i="1" dirty="0"/>
              <a:t>Physiology &amp; </a:t>
            </a:r>
            <a:r>
              <a:rPr lang="en-GB" i="1" dirty="0" err="1"/>
              <a:t>Behavior</a:t>
            </a:r>
            <a:r>
              <a:rPr lang="en-GB" dirty="0"/>
              <a:t>, 95(4), 581-590.</a:t>
            </a:r>
          </a:p>
          <a:p>
            <a:r>
              <a:rPr lang="en-GB" dirty="0" smtClean="0"/>
              <a:t>Cruz</a:t>
            </a:r>
            <a:r>
              <a:rPr lang="en-GB" dirty="0"/>
              <a:t>, A. &amp; Green, B. G. (2000) Thermal stimulation of taste. </a:t>
            </a:r>
            <a:r>
              <a:rPr lang="en-GB" i="1" dirty="0"/>
              <a:t>Nature</a:t>
            </a:r>
            <a:r>
              <a:rPr lang="en-GB" dirty="0"/>
              <a:t>, 403(6772), 889-892.</a:t>
            </a:r>
          </a:p>
          <a:p>
            <a:r>
              <a:rPr lang="en-GB" dirty="0"/>
              <a:t>Green, B. G. &amp; George, P. (2004) Thermal Taste Predicts Higher Responsiveness to Chemical Taste and </a:t>
            </a:r>
            <a:r>
              <a:rPr lang="en-GB" dirty="0" err="1"/>
              <a:t>Flavor</a:t>
            </a:r>
            <a:r>
              <a:rPr lang="en-GB" dirty="0"/>
              <a:t>. </a:t>
            </a:r>
            <a:r>
              <a:rPr lang="en-GB" i="1" dirty="0"/>
              <a:t>Chemical Senses</a:t>
            </a:r>
            <a:r>
              <a:rPr lang="en-GB" dirty="0"/>
              <a:t>, 29(7), 617-628</a:t>
            </a:r>
            <a:r>
              <a:rPr lang="en-GB" dirty="0" smtClean="0"/>
              <a:t>.</a:t>
            </a:r>
          </a:p>
          <a:p>
            <a:r>
              <a:rPr lang="en-GB" dirty="0"/>
              <a:t>Hort, J., Ford, R. </a:t>
            </a:r>
            <a:r>
              <a:rPr lang="en-GB" dirty="0" err="1"/>
              <a:t>Eldeghaidy</a:t>
            </a:r>
            <a:r>
              <a:rPr lang="en-GB" dirty="0"/>
              <a:t>, S. &amp; Francis, S. (2016) - Thermal Taster Status: Evidence of Cross-Modal Integration, </a:t>
            </a:r>
            <a:r>
              <a:rPr lang="en-GB" dirty="0" smtClean="0"/>
              <a:t>Human Brain Mapping., </a:t>
            </a:r>
            <a:r>
              <a:rPr lang="en-GB" dirty="0"/>
              <a:t>1-12. </a:t>
            </a:r>
          </a:p>
          <a:p>
            <a:r>
              <a:rPr lang="en-GB" dirty="0" smtClean="0"/>
              <a:t>Schutz</a:t>
            </a:r>
            <a:r>
              <a:rPr lang="en-GB" dirty="0"/>
              <a:t>, H. G. &amp; Cardello, A. V. (2001) A </a:t>
            </a:r>
            <a:r>
              <a:rPr lang="en-GB" dirty="0" err="1"/>
              <a:t>labeled</a:t>
            </a:r>
            <a:r>
              <a:rPr lang="en-GB" dirty="0"/>
              <a:t> affective magnitude (lam) scale for assessing food liking/disliking.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Outline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Introduction to Thermal Taster Status </a:t>
            </a:r>
          </a:p>
          <a:p>
            <a:r>
              <a:rPr lang="en-GB" sz="3600" dirty="0"/>
              <a:t>R</a:t>
            </a:r>
            <a:r>
              <a:rPr lang="en-GB" sz="3600" dirty="0" smtClean="0"/>
              <a:t>esearch Project:</a:t>
            </a:r>
          </a:p>
          <a:p>
            <a:pPr lvl="1"/>
            <a:r>
              <a:rPr lang="en-GB" sz="3600" dirty="0" smtClean="0"/>
              <a:t>Aim </a:t>
            </a:r>
          </a:p>
          <a:p>
            <a:pPr lvl="1"/>
            <a:r>
              <a:rPr lang="en-GB" sz="3600" dirty="0" smtClean="0"/>
              <a:t>Method </a:t>
            </a:r>
          </a:p>
          <a:p>
            <a:pPr lvl="1"/>
            <a:r>
              <a:rPr lang="en-GB" sz="3600" dirty="0" smtClean="0"/>
              <a:t>Results</a:t>
            </a:r>
          </a:p>
          <a:p>
            <a:pPr lvl="1"/>
            <a:r>
              <a:rPr lang="en-GB" sz="3600" dirty="0" smtClean="0"/>
              <a:t>Conclusions 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20000" cy="1143000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Phenotype:</a:t>
            </a:r>
            <a:br>
              <a:rPr lang="en-GB" b="1" dirty="0" smtClean="0">
                <a:latin typeface="Calibri" panose="020F0502020204030204" pitchFamily="34" charset="0"/>
              </a:rPr>
            </a:br>
            <a:r>
              <a:rPr lang="en-GB" b="1" dirty="0" smtClean="0">
                <a:latin typeface="Calibri" panose="020F0502020204030204" pitchFamily="34" charset="0"/>
              </a:rPr>
              <a:t>Thermal Taster Status  (TTS)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838200"/>
          </a:xfrm>
        </p:spPr>
        <p:txBody>
          <a:bodyPr>
            <a:normAutofit/>
          </a:bodyPr>
          <a:lstStyle/>
          <a:p>
            <a:r>
              <a:rPr lang="en-GB" dirty="0" smtClean="0"/>
              <a:t>Phantom oral sensations shown in Thermal </a:t>
            </a:r>
            <a:r>
              <a:rPr lang="en-GB" dirty="0"/>
              <a:t>Tasters (TTs) </a:t>
            </a:r>
            <a:r>
              <a:rPr lang="en-GB" dirty="0" smtClean="0"/>
              <a:t>due to temperature stimulation of the tongue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2911" y="2461298"/>
            <a:ext cx="7001409" cy="2186902"/>
            <a:chOff x="551123" y="1981200"/>
            <a:chExt cx="7001409" cy="218690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" t="34642" r="31262" b="22293"/>
            <a:stretch/>
          </p:blipFill>
          <p:spPr bwMode="auto">
            <a:xfrm>
              <a:off x="1914206" y="2015956"/>
              <a:ext cx="3818517" cy="201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7" t="33616" r="73918" b="39581"/>
            <a:stretch/>
          </p:blipFill>
          <p:spPr bwMode="auto">
            <a:xfrm>
              <a:off x="551123" y="2015956"/>
              <a:ext cx="1277677" cy="201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273" r="17402" b="23164"/>
            <a:stretch/>
          </p:blipFill>
          <p:spPr bwMode="auto">
            <a:xfrm>
              <a:off x="5638800" y="1981200"/>
              <a:ext cx="1913732" cy="2186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3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72902"/>
            <a:ext cx="7620000" cy="253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Warming trials: sweet is the most common </a:t>
            </a:r>
          </a:p>
          <a:p>
            <a:r>
              <a:rPr lang="en-GB" dirty="0"/>
              <a:t>Cooling Trials: bitter, sweet and sour are most common</a:t>
            </a:r>
          </a:p>
          <a:p>
            <a:r>
              <a:rPr lang="en-GB" dirty="0" smtClean="0"/>
              <a:t>Current research shows differences in tasting abilities across two phenotypes :</a:t>
            </a:r>
          </a:p>
          <a:p>
            <a:pPr lvl="1"/>
            <a:r>
              <a:rPr lang="en-GB" dirty="0" smtClean="0"/>
              <a:t>Increased intensity perception of oral stimuli</a:t>
            </a:r>
          </a:p>
          <a:p>
            <a:pPr lvl="1"/>
            <a:r>
              <a:rPr lang="en-GB" dirty="0" smtClean="0"/>
              <a:t>Limited studies on taste preference and acceptability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Aim of Research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pPr lvl="0"/>
            <a:r>
              <a:rPr lang="en-GB" sz="3200" dirty="0" smtClean="0">
                <a:latin typeface="Calibri" panose="020F0502020204030204" pitchFamily="34" charset="0"/>
              </a:rPr>
              <a:t>To </a:t>
            </a:r>
            <a:r>
              <a:rPr lang="en-GB" sz="3200" dirty="0">
                <a:latin typeface="Calibri" panose="020F0502020204030204" pitchFamily="34" charset="0"/>
              </a:rPr>
              <a:t>investigate differences </a:t>
            </a:r>
            <a:r>
              <a:rPr lang="en-GB" sz="3200" dirty="0" smtClean="0">
                <a:latin typeface="Calibri" panose="020F0502020204030204" pitchFamily="34" charset="0"/>
              </a:rPr>
              <a:t>across </a:t>
            </a:r>
            <a:r>
              <a:rPr lang="en-GB" sz="3200" dirty="0">
                <a:latin typeface="Calibri" panose="020F0502020204030204" pitchFamily="34" charset="0"/>
              </a:rPr>
              <a:t>thermal taste </a:t>
            </a:r>
            <a:r>
              <a:rPr lang="en-GB" sz="3200" dirty="0" smtClean="0">
                <a:latin typeface="Calibri" panose="020F0502020204030204" pitchFamily="34" charset="0"/>
              </a:rPr>
              <a:t>phenotype for cola varying </a:t>
            </a:r>
            <a:r>
              <a:rPr lang="en-GB" sz="3200" dirty="0">
                <a:latin typeface="Calibri" panose="020F0502020204030204" pitchFamily="34" charset="0"/>
              </a:rPr>
              <a:t>in carbonation level, temperature and </a:t>
            </a:r>
            <a:r>
              <a:rPr lang="en-GB" sz="3200" dirty="0" smtClean="0">
                <a:latin typeface="Calibri" panose="020F0502020204030204" pitchFamily="34" charset="0"/>
              </a:rPr>
              <a:t>brand</a:t>
            </a:r>
          </a:p>
          <a:p>
            <a:pPr marL="114300" lvl="0" indent="0">
              <a:buNone/>
            </a:pPr>
            <a:endParaRPr lang="en-GB" sz="3200" dirty="0" smtClean="0">
              <a:latin typeface="Calibri" panose="020F0502020204030204" pitchFamily="34" charset="0"/>
            </a:endParaRPr>
          </a:p>
          <a:p>
            <a:pPr marL="114300" lvl="0" indent="0">
              <a:buNone/>
            </a:pPr>
            <a:endParaRPr lang="en-GB" sz="3200" dirty="0" smtClean="0">
              <a:latin typeface="Calibri" panose="020F0502020204030204" pitchFamily="34" charset="0"/>
            </a:endParaRPr>
          </a:p>
          <a:p>
            <a:pPr lvl="1"/>
            <a:r>
              <a:rPr lang="en-GB" sz="3200" dirty="0" smtClean="0">
                <a:latin typeface="Calibri" panose="020F0502020204030204" pitchFamily="34" charset="0"/>
              </a:rPr>
              <a:t>Acceptability </a:t>
            </a:r>
          </a:p>
          <a:p>
            <a:pPr lvl="1"/>
            <a:r>
              <a:rPr lang="en-GB" sz="3200" dirty="0" smtClean="0">
                <a:latin typeface="Calibri" panose="020F0502020204030204" pitchFamily="34" charset="0"/>
              </a:rPr>
              <a:t>Perceived intensity of key attributes</a:t>
            </a:r>
          </a:p>
          <a:p>
            <a:pPr lvl="1"/>
            <a:r>
              <a:rPr lang="en-GB" sz="3200" dirty="0" smtClean="0">
                <a:latin typeface="Calibri" panose="020F0502020204030204" pitchFamily="34" charset="0"/>
              </a:rPr>
              <a:t>Ideal intensity level of key attributes</a:t>
            </a:r>
            <a:endParaRPr lang="en-GB" sz="3200" dirty="0" smtClean="0">
              <a:effectLst/>
              <a:latin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14524"/>
          <a:stretch/>
        </p:blipFill>
        <p:spPr bwMode="auto">
          <a:xfrm>
            <a:off x="5486400" y="3271838"/>
            <a:ext cx="161222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8962"/>
            <a:ext cx="132892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6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467600" cy="6858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Method: 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Sample Preparation</a:t>
            </a:r>
            <a:endParaRPr lang="en-GB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2555"/>
              </p:ext>
            </p:extLst>
          </p:nvPr>
        </p:nvGraphicFramePr>
        <p:xfrm>
          <a:off x="457200" y="1905000"/>
          <a:ext cx="3429000" cy="33169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90600"/>
                <a:gridCol w="1219200"/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Brand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Temperature (⁰C)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Carbonation Level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Coca-Cola 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Full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Coca-Cola 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Full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Coca-Cola 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Low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Coca-Cola 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Low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Pepsi 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Full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Pepsi </a:t>
                      </a:r>
                      <a:endParaRPr lang="en-GB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Full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Pepsi </a:t>
                      </a:r>
                      <a:endParaRPr lang="en-GB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Low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Pepsi </a:t>
                      </a:r>
                      <a:endParaRPr lang="en-GB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Low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5</a:t>
            </a:fld>
            <a:endParaRPr lang="en-GB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4969" r="35164" b="37176"/>
          <a:stretch/>
        </p:blipFill>
        <p:spPr bwMode="auto">
          <a:xfrm>
            <a:off x="4191000" y="2133600"/>
            <a:ext cx="399796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62800" cy="1143000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Method: 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Panel Sessions</a:t>
            </a:r>
            <a:endParaRPr lang="en-GB" b="1" dirty="0"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83970" y="1367119"/>
            <a:ext cx="3426030" cy="842681"/>
          </a:xfrm>
        </p:spPr>
        <p:txBody>
          <a:bodyPr/>
          <a:lstStyle/>
          <a:p>
            <a:pPr algn="l"/>
            <a:r>
              <a:rPr lang="en-GB" sz="2400" dirty="0" smtClean="0"/>
              <a:t>1) Acceptance </a:t>
            </a:r>
            <a:r>
              <a:rPr lang="en-GB" b="0" dirty="0" smtClean="0"/>
              <a:t/>
            </a:r>
            <a:br>
              <a:rPr lang="en-GB" b="0" dirty="0" smtClean="0"/>
            </a:br>
            <a:endParaRPr lang="en-GB" dirty="0"/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40308" r="50897" b="20396"/>
          <a:stretch/>
        </p:blipFill>
        <p:spPr bwMode="auto">
          <a:xfrm>
            <a:off x="6195061" y="1689339"/>
            <a:ext cx="2133601" cy="4025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2325" r="41190" b="4305"/>
          <a:stretch/>
        </p:blipFill>
        <p:spPr bwMode="auto">
          <a:xfrm>
            <a:off x="304800" y="1981200"/>
            <a:ext cx="2590800" cy="4005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454289"/>
            <a:ext cx="23291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2</a:t>
            </a:r>
            <a:r>
              <a:rPr lang="en-GB" sz="2400" b="1" dirty="0">
                <a:solidFill>
                  <a:schemeClr val="tx2"/>
                </a:solidFill>
              </a:rPr>
              <a:t>) </a:t>
            </a:r>
            <a:r>
              <a:rPr lang="en-GB" sz="2400" b="1" dirty="0" smtClean="0">
                <a:solidFill>
                  <a:schemeClr val="tx2"/>
                </a:solidFill>
              </a:rPr>
              <a:t>Perceived intensity of key attributes </a:t>
            </a:r>
          </a:p>
          <a:p>
            <a:r>
              <a:rPr lang="en-GB" sz="2400" i="1" dirty="0" smtClean="0">
                <a:solidFill>
                  <a:schemeClr val="tx2"/>
                </a:solidFill>
              </a:rPr>
              <a:t>(Sweet, Sour, Cola Flavour, Carbonation Level) 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3) Ideal intensity of key attributes</a:t>
            </a:r>
          </a:p>
          <a:p>
            <a:r>
              <a:rPr lang="en-GB" sz="2400" i="1" dirty="0">
                <a:solidFill>
                  <a:schemeClr val="tx2"/>
                </a:solidFill>
              </a:rPr>
              <a:t>(Sweet, Sour, Cola Flavour, Carbonation Level) 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423661" y="5867400"/>
            <a:ext cx="1676400" cy="499661"/>
          </a:xfrm>
        </p:spPr>
        <p:txBody>
          <a:bodyPr/>
          <a:lstStyle/>
          <a:p>
            <a:pPr algn="l"/>
            <a:r>
              <a:rPr lang="en-GB" b="0" i="1" dirty="0" smtClean="0"/>
              <a:t>gLMS</a:t>
            </a:r>
            <a:endParaRPr lang="en-GB" sz="1800" i="1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04800" y="5966490"/>
            <a:ext cx="1676400" cy="842681"/>
          </a:xfrm>
        </p:spPr>
        <p:txBody>
          <a:bodyPr/>
          <a:lstStyle/>
          <a:p>
            <a:pPr algn="l"/>
            <a:r>
              <a:rPr lang="en-GB" b="0" i="1" dirty="0" smtClean="0"/>
              <a:t>LAM Scale</a:t>
            </a:r>
            <a:r>
              <a:rPr lang="en-GB" b="0" dirty="0" smtClean="0"/>
              <a:t/>
            </a:r>
            <a:br>
              <a:rPr lang="en-GB" b="0" dirty="0" smtClean="0"/>
            </a:br>
            <a:endParaRPr lang="en-GB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Statistical </a:t>
            </a:r>
            <a:r>
              <a:rPr lang="en-GB" b="1" dirty="0">
                <a:latin typeface="+mn-lt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Conducted ANOVA to investigate differences between thermal taster groups for: </a:t>
            </a:r>
          </a:p>
          <a:p>
            <a:pPr lvl="1"/>
            <a:r>
              <a:rPr lang="en-GB" sz="2800" dirty="0" smtClean="0"/>
              <a:t>Acceptance ratings</a:t>
            </a:r>
          </a:p>
          <a:p>
            <a:pPr lvl="1"/>
            <a:r>
              <a:rPr lang="en-GB" sz="2800" dirty="0" smtClean="0"/>
              <a:t>Perceived intensity ratings of attributes</a:t>
            </a:r>
          </a:p>
          <a:p>
            <a:pPr lvl="1"/>
            <a:r>
              <a:rPr lang="en-GB" sz="2800" dirty="0" smtClean="0"/>
              <a:t>Ideal intensity ratings </a:t>
            </a:r>
            <a:r>
              <a:rPr lang="en-GB" sz="2800" dirty="0"/>
              <a:t>of attributes</a:t>
            </a:r>
            <a:endParaRPr lang="en-GB" sz="2800" dirty="0" smtClean="0"/>
          </a:p>
          <a:p>
            <a:pPr marL="114300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pPr marL="114300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Results: Acceptance</a:t>
            </a:r>
            <a:endParaRPr lang="en-GB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1000" y="1295400"/>
            <a:ext cx="4138418" cy="5257800"/>
            <a:chOff x="-593703" y="-951078"/>
            <a:chExt cx="6373033" cy="4109482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049822940"/>
                </p:ext>
              </p:extLst>
            </p:nvPr>
          </p:nvGraphicFramePr>
          <p:xfrm>
            <a:off x="-593703" y="-951078"/>
            <a:ext cx="5853863" cy="2453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-593703" y="1625017"/>
              <a:ext cx="6373033" cy="15333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600" b="1" dirty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Fig. </a:t>
              </a:r>
              <a:r>
                <a:rPr lang="en-GB" sz="1600" b="1" dirty="0" smtClean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2</a:t>
              </a:r>
              <a:r>
                <a:rPr lang="en-GB" sz="1600" dirty="0" smtClean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. </a:t>
              </a:r>
              <a:r>
                <a:rPr lang="en-GB" sz="1500" dirty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Comparing acceptance ratings for most accepted and least accepted samples for both TTs and TnTs. </a:t>
              </a:r>
              <a:endParaRPr lang="en-GB" sz="1500" dirty="0" smtClean="0">
                <a:solidFill>
                  <a:srgbClr val="595959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dirty="0" smtClean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TTs</a:t>
              </a:r>
              <a:r>
                <a:rPr lang="en-GB" sz="1400" dirty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: most accepted = CF5, least accepted = PL20. </a:t>
              </a:r>
              <a:r>
                <a:rPr lang="en-GB" sz="1400" dirty="0" smtClean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/>
              </a:r>
              <a:br>
                <a:rPr lang="en-GB" sz="1400" dirty="0" smtClean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</a:br>
              <a:r>
                <a:rPr lang="en-GB" sz="1400" dirty="0" smtClean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TnTs</a:t>
              </a:r>
              <a:r>
                <a:rPr lang="en-GB" sz="1400" dirty="0">
                  <a:solidFill>
                    <a:srgbClr val="595959"/>
                  </a:solidFill>
                  <a:effectLst/>
                  <a:latin typeface="Calibri"/>
                  <a:ea typeface="Calibri"/>
                  <a:cs typeface="Times New Roman"/>
                </a:rPr>
                <a:t>: most accepted = CL5, least accepted = CL20. </a:t>
              </a:r>
              <a:r>
                <a:rPr lang="en-GB" sz="14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0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0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0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8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0"/>
            <a:ext cx="3934216" cy="4495800"/>
            <a:chOff x="-137477" y="-389714"/>
            <a:chExt cx="7681752" cy="3641953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1307" y="2144018"/>
              <a:ext cx="6199960" cy="1108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600" b="1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Fig. </a:t>
              </a:r>
              <a:r>
                <a:rPr lang="en-GB" sz="1600" b="1" dirty="0">
                  <a:solidFill>
                    <a:srgbClr val="595959"/>
                  </a:solidFill>
                  <a:ea typeface="Calibri"/>
                  <a:cs typeface="Times New Roman"/>
                </a:rPr>
                <a:t>1</a:t>
              </a:r>
              <a:r>
                <a:rPr lang="en-GB" sz="1600" dirty="0" smtClean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. </a:t>
              </a:r>
              <a:r>
                <a:rPr lang="en-GB" sz="1600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Acceptance ratings for samples at 20</a:t>
              </a:r>
              <a:r>
                <a:rPr lang="en-GB" sz="1600" dirty="0">
                  <a:solidFill>
                    <a:srgbClr val="595959"/>
                  </a:solidFill>
                  <a:effectLst/>
                  <a:ea typeface="Calibri"/>
                  <a:cs typeface="Cambria Math"/>
                </a:rPr>
                <a:t>⁰</a:t>
              </a:r>
              <a:r>
                <a:rPr lang="en-GB" sz="1600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C and 5</a:t>
              </a:r>
              <a:r>
                <a:rPr lang="en-GB" sz="1600" dirty="0">
                  <a:solidFill>
                    <a:srgbClr val="595959"/>
                  </a:solidFill>
                  <a:effectLst/>
                  <a:ea typeface="Calibri"/>
                  <a:cs typeface="Cambria Math"/>
                </a:rPr>
                <a:t>⁰</a:t>
              </a:r>
              <a:r>
                <a:rPr lang="en-GB" sz="1600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C both TTs and TnTs. </a:t>
              </a:r>
              <a:r>
                <a:rPr lang="en-GB" sz="16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3410380677"/>
                </p:ext>
              </p:extLst>
            </p:nvPr>
          </p:nvGraphicFramePr>
          <p:xfrm>
            <a:off x="-137477" y="-389714"/>
            <a:ext cx="7681752" cy="244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9" name="Oval 8"/>
          <p:cNvSpPr/>
          <p:nvPr/>
        </p:nvSpPr>
        <p:spPr>
          <a:xfrm>
            <a:off x="1981200" y="1524000"/>
            <a:ext cx="1313145" cy="305672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724400" y="1450983"/>
            <a:ext cx="1313145" cy="312974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10161" y="6034296"/>
            <a:ext cx="3972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Bars represent mean acceptance rating, error bars show standard error</a:t>
            </a:r>
            <a:r>
              <a:rPr lang="en-GB" sz="1000" dirty="0" smtClean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. </a:t>
            </a:r>
            <a:r>
              <a:rPr lang="en-GB" sz="1000" b="1" dirty="0" smtClean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*</a:t>
            </a:r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Indicates a significant difference between TT and TnT at p&lt;0.05.  </a:t>
            </a:r>
            <a:r>
              <a:rPr lang="en-GB" sz="10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*** </a:t>
            </a:r>
            <a:r>
              <a:rPr lang="en-GB" sz="10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Indicates a significant difference between most and least accepted samples within the TTS group at p&lt;0.001.  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0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6548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599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</a:rPr>
              <a:t>Results: 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Perceived Intensity </a:t>
            </a:r>
            <a:r>
              <a:rPr lang="en-GB" b="1" dirty="0">
                <a:latin typeface="+mn-lt"/>
              </a:rPr>
              <a:t>at 5⁰C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0" y="1437640"/>
            <a:ext cx="7033821" cy="4824966"/>
            <a:chOff x="-794946" y="-349547"/>
            <a:chExt cx="7033821" cy="482688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0" y="3395903"/>
              <a:ext cx="6238875" cy="108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Fig. </a:t>
              </a:r>
              <a:r>
                <a:rPr lang="en-GB" sz="2000" b="1" dirty="0" smtClean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3</a:t>
              </a:r>
              <a:r>
                <a:rPr lang="en-GB" sz="2000" dirty="0" smtClean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. </a:t>
              </a:r>
              <a:r>
                <a:rPr lang="en-GB" sz="2000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Intensity perceived by TTs and TnTs for the four key attributes for samples at 5</a:t>
              </a:r>
              <a:r>
                <a:rPr lang="en-GB" sz="2000" dirty="0">
                  <a:solidFill>
                    <a:srgbClr val="595959"/>
                  </a:solidFill>
                  <a:effectLst/>
                  <a:ea typeface="Calibri"/>
                  <a:cs typeface="Cambria Math"/>
                </a:rPr>
                <a:t>⁰</a:t>
              </a:r>
              <a:r>
                <a:rPr lang="en-GB" sz="2000" dirty="0">
                  <a:solidFill>
                    <a:srgbClr val="595959"/>
                  </a:solidFill>
                  <a:effectLst/>
                  <a:ea typeface="Calibri"/>
                  <a:cs typeface="Times New Roman"/>
                </a:rPr>
                <a:t>C. </a:t>
              </a:r>
              <a:endParaRPr lang="en-GB" sz="2000" dirty="0">
                <a:effectLst/>
                <a:ea typeface="Calibri"/>
                <a:cs typeface="Times New Roman"/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785108860"/>
                </p:ext>
              </p:extLst>
            </p:nvPr>
          </p:nvGraphicFramePr>
          <p:xfrm>
            <a:off x="-794946" y="-349547"/>
            <a:ext cx="6833656" cy="35929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5BD2-A7AC-455C-90AA-DAD87C3E2B31}" type="slidenum">
              <a:rPr lang="en-GB" smtClean="0"/>
              <a:t>9</a:t>
            </a:fld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721343" y="1481074"/>
            <a:ext cx="1524000" cy="35814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Bars represent log mean intensity, error bars show standard error</a:t>
            </a:r>
            <a:r>
              <a:rPr lang="en-GB" sz="1000" dirty="0" smtClean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. </a:t>
            </a:r>
            <a:r>
              <a:rPr lang="en-GB" sz="1000" b="1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*</a:t>
            </a:r>
            <a:r>
              <a:rPr lang="en-GB" sz="1000" dirty="0">
                <a:solidFill>
                  <a:srgbClr val="595959"/>
                </a:solidFill>
                <a:latin typeface="Verdana"/>
                <a:ea typeface="Calibri"/>
                <a:cs typeface="Times New Roman"/>
              </a:rPr>
              <a:t>Indicates a significant difference between TTs and TnTs for perceived intensity at p&lt;0.05. </a:t>
            </a:r>
            <a:endParaRPr lang="en-GB" sz="1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96000" y="1447800"/>
            <a:ext cx="381000" cy="2979166"/>
            <a:chOff x="0" y="47625"/>
            <a:chExt cx="128588" cy="166156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763" y="56125"/>
              <a:ext cx="1540" cy="16530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63" y="47625"/>
              <a:ext cx="1238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775615"/>
              <a:ext cx="123825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0" y="1465662"/>
              <a:ext cx="1238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477000" y="1371599"/>
            <a:ext cx="321374" cy="32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effectLst/>
                <a:latin typeface="Calibri"/>
                <a:ea typeface="Calibri"/>
                <a:cs typeface="Times New Roman"/>
              </a:rPr>
              <a:t>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7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7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latin typeface="Calibri"/>
                <a:ea typeface="Calibri"/>
                <a:cs typeface="Times New Roman"/>
              </a:rPr>
              <a:t/>
            </a:r>
            <a:br>
              <a:rPr lang="en-GB" sz="700" dirty="0">
                <a:latin typeface="Calibri"/>
                <a:ea typeface="Calibri"/>
                <a:cs typeface="Times New Roman"/>
              </a:rPr>
            </a:br>
            <a:r>
              <a:rPr lang="en-GB" sz="700" dirty="0" smtClean="0">
                <a:effectLst/>
                <a:latin typeface="Calibri"/>
                <a:ea typeface="Calibri"/>
                <a:cs typeface="Times New Roman"/>
              </a:rPr>
              <a:t>M</a:t>
            </a:r>
            <a:br>
              <a:rPr lang="en-GB" sz="7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GB" sz="7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GB" sz="7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GB" sz="7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GB" sz="700" dirty="0" smtClean="0">
                <a:effectLst/>
                <a:latin typeface="Calibri"/>
                <a:ea typeface="Calibri"/>
                <a:cs typeface="Times New Roman"/>
              </a:rPr>
            </a:b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00" dirty="0">
                <a:effectLst/>
                <a:latin typeface="Calibri"/>
                <a:ea typeface="Calibri"/>
                <a:cs typeface="Times New Roman"/>
              </a:rPr>
              <a:t>W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8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5731019" y="330200"/>
            <a:ext cx="24985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6193</TotalTime>
  <Words>859</Words>
  <Application>Microsoft Office PowerPoint</Application>
  <PresentationFormat>On-screen Show (4:3)</PresentationFormat>
  <Paragraphs>152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Thermal Taster Status  Investigating Preference for Carbonated Soft Drinks across Thermal Taste Phenotype</vt:lpstr>
      <vt:lpstr>Outline</vt:lpstr>
      <vt:lpstr>Phenotype: Thermal Taster Status  (TTS)</vt:lpstr>
      <vt:lpstr>Aim of Research </vt:lpstr>
      <vt:lpstr>Method:  Sample Preparation</vt:lpstr>
      <vt:lpstr>Method:  Panel Sessions</vt:lpstr>
      <vt:lpstr>Statistical Analysis</vt:lpstr>
      <vt:lpstr>Results: Acceptance</vt:lpstr>
      <vt:lpstr>Results:  Perceived Intensity at 5⁰C</vt:lpstr>
      <vt:lpstr>Results:  Ideal Intensity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Isy</dc:creator>
  <cp:lastModifiedBy>Ford Rebecca</cp:lastModifiedBy>
  <cp:revision>79</cp:revision>
  <cp:lastPrinted>2016-06-05T15:16:05Z</cp:lastPrinted>
  <dcterms:created xsi:type="dcterms:W3CDTF">2016-05-27T10:16:56Z</dcterms:created>
  <dcterms:modified xsi:type="dcterms:W3CDTF">2016-06-15T21:05:19Z</dcterms:modified>
</cp:coreProperties>
</file>