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6" r:id="rId2"/>
    <p:sldId id="278" r:id="rId3"/>
    <p:sldId id="535" r:id="rId4"/>
    <p:sldId id="273" r:id="rId5"/>
    <p:sldId id="537" r:id="rId6"/>
    <p:sldId id="531" r:id="rId7"/>
    <p:sldId id="536" r:id="rId8"/>
    <p:sldId id="530" r:id="rId9"/>
    <p:sldId id="532" r:id="rId10"/>
    <p:sldId id="445" r:id="rId11"/>
    <p:sldId id="533" r:id="rId12"/>
    <p:sldId id="538" r:id="rId13"/>
    <p:sldId id="534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F10"/>
    <a:srgbClr val="9A9500"/>
    <a:srgbClr val="CE0037"/>
    <a:srgbClr val="595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2CB"/>
          </a:solidFill>
        </a:fill>
      </a:tcStyle>
    </a:wholeTbl>
    <a:band2H>
      <a:tcTxStyle/>
      <a:tcStyle>
        <a:tcBdr/>
        <a:fill>
          <a:solidFill>
            <a:srgbClr val="F0F1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D0"/>
          </a:solidFill>
        </a:fill>
      </a:tcStyle>
    </a:wholeTbl>
    <a:band2H>
      <a:tcTxStyle/>
      <a:tcStyle>
        <a:tcBdr/>
        <a:fill>
          <a:solidFill>
            <a:srgbClr val="E8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9"/>
          </a:solidFill>
        </a:fill>
      </a:tcStyle>
    </a:wholeTbl>
    <a:band2H>
      <a:tcTxStyle/>
      <a:tcStyle>
        <a:tcBdr/>
        <a:fill>
          <a:solidFill>
            <a:srgbClr val="E9E9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3801" autoAdjust="0"/>
  </p:normalViewPr>
  <p:slideViewPr>
    <p:cSldViewPr>
      <p:cViewPr varScale="1">
        <p:scale>
          <a:sx n="106" d="100"/>
          <a:sy n="106" d="100"/>
        </p:scale>
        <p:origin x="739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1B822-BE07-47CB-8028-5C29BBADCEB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39A675EC-0B89-4F4E-A9DF-23BE5437D0B1}">
      <dgm:prSet phldrT="[Text]"/>
      <dgm:spPr/>
      <dgm:t>
        <a:bodyPr/>
        <a:lstStyle/>
        <a:p>
          <a:r>
            <a:rPr lang="en-GB" dirty="0"/>
            <a:t>2020</a:t>
          </a:r>
        </a:p>
      </dgm:t>
    </dgm:pt>
    <dgm:pt modelId="{3FAD5BD7-B77C-4610-83FE-17EF9A950311}" type="parTrans" cxnId="{32A56065-1C51-4322-B728-CF240C870EE5}">
      <dgm:prSet/>
      <dgm:spPr/>
      <dgm:t>
        <a:bodyPr/>
        <a:lstStyle/>
        <a:p>
          <a:endParaRPr lang="en-GB"/>
        </a:p>
      </dgm:t>
    </dgm:pt>
    <dgm:pt modelId="{C5F2FC8C-98BD-44A9-B67F-0BFA22F803EB}" type="sibTrans" cxnId="{32A56065-1C51-4322-B728-CF240C870EE5}">
      <dgm:prSet/>
      <dgm:spPr/>
      <dgm:t>
        <a:bodyPr/>
        <a:lstStyle/>
        <a:p>
          <a:endParaRPr lang="en-GB"/>
        </a:p>
      </dgm:t>
    </dgm:pt>
    <dgm:pt modelId="{2F41BCA4-1C57-445C-B001-0FF5C0CBDB65}">
      <dgm:prSet phldrT="[Text]"/>
      <dgm:spPr/>
      <dgm:t>
        <a:bodyPr/>
        <a:lstStyle/>
        <a:p>
          <a:r>
            <a:rPr lang="en-GB" dirty="0"/>
            <a:t>2019</a:t>
          </a:r>
        </a:p>
      </dgm:t>
    </dgm:pt>
    <dgm:pt modelId="{0334747A-0F7B-4084-A085-9B9363062CD7}" type="parTrans" cxnId="{A768E885-0625-46E7-8B72-7964C7216212}">
      <dgm:prSet/>
      <dgm:spPr/>
      <dgm:t>
        <a:bodyPr/>
        <a:lstStyle/>
        <a:p>
          <a:endParaRPr lang="en-GB"/>
        </a:p>
      </dgm:t>
    </dgm:pt>
    <dgm:pt modelId="{E71D23D1-0696-45CB-9CBD-8AA4B769848C}" type="sibTrans" cxnId="{A768E885-0625-46E7-8B72-7964C7216212}">
      <dgm:prSet/>
      <dgm:spPr/>
      <dgm:t>
        <a:bodyPr/>
        <a:lstStyle/>
        <a:p>
          <a:endParaRPr lang="en-GB"/>
        </a:p>
      </dgm:t>
    </dgm:pt>
    <dgm:pt modelId="{D7C871AB-2446-45DC-A692-D881C0F401FF}">
      <dgm:prSet phldrT="[Text]"/>
      <dgm:spPr/>
      <dgm:t>
        <a:bodyPr/>
        <a:lstStyle/>
        <a:p>
          <a:r>
            <a:rPr lang="en-GB" dirty="0"/>
            <a:t>2018</a:t>
          </a:r>
        </a:p>
      </dgm:t>
    </dgm:pt>
    <dgm:pt modelId="{24F13D5A-9DF6-46C1-AD03-23ABF4F6A771}" type="parTrans" cxnId="{8CEA6103-5D1F-4DC8-B751-3159E0159BAA}">
      <dgm:prSet/>
      <dgm:spPr/>
      <dgm:t>
        <a:bodyPr/>
        <a:lstStyle/>
        <a:p>
          <a:endParaRPr lang="en-GB"/>
        </a:p>
      </dgm:t>
    </dgm:pt>
    <dgm:pt modelId="{15AC6CCE-9AA0-42FF-AE42-6395EFAA63F4}" type="sibTrans" cxnId="{8CEA6103-5D1F-4DC8-B751-3159E0159BAA}">
      <dgm:prSet/>
      <dgm:spPr/>
      <dgm:t>
        <a:bodyPr/>
        <a:lstStyle/>
        <a:p>
          <a:endParaRPr lang="en-GB"/>
        </a:p>
      </dgm:t>
    </dgm:pt>
    <dgm:pt modelId="{BE607537-1AC7-4DE4-B28F-0625D1732043}">
      <dgm:prSet phldrT="[Text]"/>
      <dgm:spPr/>
      <dgm:t>
        <a:bodyPr/>
        <a:lstStyle/>
        <a:p>
          <a:r>
            <a:rPr lang="en-GB" dirty="0"/>
            <a:t>2017</a:t>
          </a:r>
        </a:p>
      </dgm:t>
    </dgm:pt>
    <dgm:pt modelId="{C5D75E14-F469-494C-9459-880E9890E43E}" type="parTrans" cxnId="{AF4988BD-F506-450B-8DEB-109F3B84D774}">
      <dgm:prSet/>
      <dgm:spPr/>
      <dgm:t>
        <a:bodyPr/>
        <a:lstStyle/>
        <a:p>
          <a:endParaRPr lang="en-GB"/>
        </a:p>
      </dgm:t>
    </dgm:pt>
    <dgm:pt modelId="{74433BD3-6F46-4781-913C-16DCF7F3B198}" type="sibTrans" cxnId="{AF4988BD-F506-450B-8DEB-109F3B84D774}">
      <dgm:prSet/>
      <dgm:spPr/>
      <dgm:t>
        <a:bodyPr/>
        <a:lstStyle/>
        <a:p>
          <a:endParaRPr lang="en-GB"/>
        </a:p>
      </dgm:t>
    </dgm:pt>
    <dgm:pt modelId="{9F023917-09E6-42AF-989F-8EF66C24B3C7}" type="pres">
      <dgm:prSet presAssocID="{7931B822-BE07-47CB-8028-5C29BBADCEB8}" presName="diagram" presStyleCnt="0">
        <dgm:presLayoutVars>
          <dgm:dir/>
        </dgm:presLayoutVars>
      </dgm:prSet>
      <dgm:spPr/>
    </dgm:pt>
    <dgm:pt modelId="{7DCF658E-ACB6-4268-B795-2E36A1D9AB6F}" type="pres">
      <dgm:prSet presAssocID="{39A675EC-0B89-4F4E-A9DF-23BE5437D0B1}" presName="composite" presStyleCnt="0"/>
      <dgm:spPr/>
    </dgm:pt>
    <dgm:pt modelId="{53685156-EC8C-438A-938E-6B7AB21FEDCE}" type="pres">
      <dgm:prSet presAssocID="{39A675EC-0B89-4F4E-A9DF-23BE5437D0B1}" presName="Image" presStyleLbl="bgShp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F197FB1-E6F3-4F44-8A4B-AA0CE058D579}"/>
              </a:ext>
            </a:extLst>
          </dgm14:cNvPr>
        </a:ext>
      </dgm:extLst>
    </dgm:pt>
    <dgm:pt modelId="{6347912B-51C9-4BE7-A68C-F7A373EF467F}" type="pres">
      <dgm:prSet presAssocID="{39A675EC-0B89-4F4E-A9DF-23BE5437D0B1}" presName="Parent" presStyleLbl="node0" presStyleIdx="0" presStyleCnt="4">
        <dgm:presLayoutVars>
          <dgm:bulletEnabled val="1"/>
        </dgm:presLayoutVars>
      </dgm:prSet>
      <dgm:spPr/>
    </dgm:pt>
    <dgm:pt modelId="{563CE4A8-2DF4-46F2-BDE9-EBAFB583DBB9}" type="pres">
      <dgm:prSet presAssocID="{C5F2FC8C-98BD-44A9-B67F-0BFA22F803EB}" presName="sibTrans" presStyleCnt="0"/>
      <dgm:spPr/>
    </dgm:pt>
    <dgm:pt modelId="{855F8333-4C12-478B-BFBE-EA07B6F95F80}" type="pres">
      <dgm:prSet presAssocID="{2F41BCA4-1C57-445C-B001-0FF5C0CBDB65}" presName="composite" presStyleCnt="0"/>
      <dgm:spPr/>
    </dgm:pt>
    <dgm:pt modelId="{F5DC4D29-23C8-47D8-B31A-E2E53DF4BAD5}" type="pres">
      <dgm:prSet presAssocID="{2F41BCA4-1C57-445C-B001-0FF5C0CBDB65}" presName="Image" presStyleLbl="bgShp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A group of people standing in front of a cake&#10;&#10;Description automatically generated">
            <a:extLst>
              <a:ext uri="{FF2B5EF4-FFF2-40B4-BE49-F238E27FC236}">
                <a16:creationId xmlns:a16="http://schemas.microsoft.com/office/drawing/2014/main" id="{9B465E93-E604-489B-9E97-8DD2E1C71316}"/>
              </a:ext>
            </a:extLst>
          </dgm14:cNvPr>
        </a:ext>
      </dgm:extLst>
    </dgm:pt>
    <dgm:pt modelId="{2592C154-47ED-43C8-9BA6-23284E06A0D7}" type="pres">
      <dgm:prSet presAssocID="{2F41BCA4-1C57-445C-B001-0FF5C0CBDB65}" presName="Parent" presStyleLbl="node0" presStyleIdx="1" presStyleCnt="4">
        <dgm:presLayoutVars>
          <dgm:bulletEnabled val="1"/>
        </dgm:presLayoutVars>
      </dgm:prSet>
      <dgm:spPr/>
    </dgm:pt>
    <dgm:pt modelId="{C4F525E3-1872-4FD7-B1C5-62914CF207B9}" type="pres">
      <dgm:prSet presAssocID="{E71D23D1-0696-45CB-9CBD-8AA4B769848C}" presName="sibTrans" presStyleCnt="0"/>
      <dgm:spPr/>
    </dgm:pt>
    <dgm:pt modelId="{79BE0084-2F38-4B2C-9776-E420131A5EF9}" type="pres">
      <dgm:prSet presAssocID="{D7C871AB-2446-45DC-A692-D881C0F401FF}" presName="composite" presStyleCnt="0"/>
      <dgm:spPr/>
    </dgm:pt>
    <dgm:pt modelId="{50BF661C-1B96-4901-A17D-8DA88C4A5F84}" type="pres">
      <dgm:prSet presAssocID="{D7C871AB-2446-45DC-A692-D881C0F401FF}" presName="Image" presStyleLbl="bgShp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7CAC220-D989-465F-A72A-C6D0C1DB54D5}" type="pres">
      <dgm:prSet presAssocID="{D7C871AB-2446-45DC-A692-D881C0F401FF}" presName="Parent" presStyleLbl="node0" presStyleIdx="2" presStyleCnt="4">
        <dgm:presLayoutVars>
          <dgm:bulletEnabled val="1"/>
        </dgm:presLayoutVars>
      </dgm:prSet>
      <dgm:spPr/>
    </dgm:pt>
    <dgm:pt modelId="{FA719620-A3F7-40AC-B375-241D9A49D53D}" type="pres">
      <dgm:prSet presAssocID="{15AC6CCE-9AA0-42FF-AE42-6395EFAA63F4}" presName="sibTrans" presStyleCnt="0"/>
      <dgm:spPr/>
    </dgm:pt>
    <dgm:pt modelId="{264F02AD-76FE-44B7-9F7C-0ADA255BF9E0}" type="pres">
      <dgm:prSet presAssocID="{BE607537-1AC7-4DE4-B28F-0625D1732043}" presName="composite" presStyleCnt="0"/>
      <dgm:spPr/>
    </dgm:pt>
    <dgm:pt modelId="{0684FDCA-FE62-4A3D-9599-6696D8D750C1}" type="pres">
      <dgm:prSet presAssocID="{BE607537-1AC7-4DE4-B28F-0625D1732043}" presName="Image" presStyleLbl="bgShp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DB694B9-F2EE-4037-99FF-481168C7BAED}"/>
              </a:ext>
            </a:extLst>
          </dgm14:cNvPr>
        </a:ext>
      </dgm:extLst>
    </dgm:pt>
    <dgm:pt modelId="{11A6B162-7FDF-49F5-80CC-CAC3DA545A8E}" type="pres">
      <dgm:prSet presAssocID="{BE607537-1AC7-4DE4-B28F-0625D1732043}" presName="Parent" presStyleLbl="node0" presStyleIdx="3" presStyleCnt="4">
        <dgm:presLayoutVars>
          <dgm:bulletEnabled val="1"/>
        </dgm:presLayoutVars>
      </dgm:prSet>
      <dgm:spPr/>
    </dgm:pt>
  </dgm:ptLst>
  <dgm:cxnLst>
    <dgm:cxn modelId="{8CEA6103-5D1F-4DC8-B751-3159E0159BAA}" srcId="{7931B822-BE07-47CB-8028-5C29BBADCEB8}" destId="{D7C871AB-2446-45DC-A692-D881C0F401FF}" srcOrd="2" destOrd="0" parTransId="{24F13D5A-9DF6-46C1-AD03-23ABF4F6A771}" sibTransId="{15AC6CCE-9AA0-42FF-AE42-6395EFAA63F4}"/>
    <dgm:cxn modelId="{6EE8231E-8C79-4BB8-88B3-270007BBDD42}" type="presOf" srcId="{BE607537-1AC7-4DE4-B28F-0625D1732043}" destId="{11A6B162-7FDF-49F5-80CC-CAC3DA545A8E}" srcOrd="0" destOrd="0" presId="urn:microsoft.com/office/officeart/2008/layout/BendingPictureCaption"/>
    <dgm:cxn modelId="{18C28263-05F5-4701-8F5A-AC84FDDDF7C0}" type="presOf" srcId="{2F41BCA4-1C57-445C-B001-0FF5C0CBDB65}" destId="{2592C154-47ED-43C8-9BA6-23284E06A0D7}" srcOrd="0" destOrd="0" presId="urn:microsoft.com/office/officeart/2008/layout/BendingPictureCaption"/>
    <dgm:cxn modelId="{32A56065-1C51-4322-B728-CF240C870EE5}" srcId="{7931B822-BE07-47CB-8028-5C29BBADCEB8}" destId="{39A675EC-0B89-4F4E-A9DF-23BE5437D0B1}" srcOrd="0" destOrd="0" parTransId="{3FAD5BD7-B77C-4610-83FE-17EF9A950311}" sibTransId="{C5F2FC8C-98BD-44A9-B67F-0BFA22F803EB}"/>
    <dgm:cxn modelId="{D0D2004A-0E78-46D4-B390-F4ABE5FB5C1D}" type="presOf" srcId="{7931B822-BE07-47CB-8028-5C29BBADCEB8}" destId="{9F023917-09E6-42AF-989F-8EF66C24B3C7}" srcOrd="0" destOrd="0" presId="urn:microsoft.com/office/officeart/2008/layout/BendingPictureCaption"/>
    <dgm:cxn modelId="{ED886053-54A9-4E9C-8523-63C823698DED}" type="presOf" srcId="{39A675EC-0B89-4F4E-A9DF-23BE5437D0B1}" destId="{6347912B-51C9-4BE7-A68C-F7A373EF467F}" srcOrd="0" destOrd="0" presId="urn:microsoft.com/office/officeart/2008/layout/BendingPictureCaption"/>
    <dgm:cxn modelId="{F3330057-CDC2-4223-A205-278344C282F4}" type="presOf" srcId="{D7C871AB-2446-45DC-A692-D881C0F401FF}" destId="{B7CAC220-D989-465F-A72A-C6D0C1DB54D5}" srcOrd="0" destOrd="0" presId="urn:microsoft.com/office/officeart/2008/layout/BendingPictureCaption"/>
    <dgm:cxn modelId="{A768E885-0625-46E7-8B72-7964C7216212}" srcId="{7931B822-BE07-47CB-8028-5C29BBADCEB8}" destId="{2F41BCA4-1C57-445C-B001-0FF5C0CBDB65}" srcOrd="1" destOrd="0" parTransId="{0334747A-0F7B-4084-A085-9B9363062CD7}" sibTransId="{E71D23D1-0696-45CB-9CBD-8AA4B769848C}"/>
    <dgm:cxn modelId="{AF4988BD-F506-450B-8DEB-109F3B84D774}" srcId="{7931B822-BE07-47CB-8028-5C29BBADCEB8}" destId="{BE607537-1AC7-4DE4-B28F-0625D1732043}" srcOrd="3" destOrd="0" parTransId="{C5D75E14-F469-494C-9459-880E9890E43E}" sibTransId="{74433BD3-6F46-4781-913C-16DCF7F3B198}"/>
    <dgm:cxn modelId="{FC54E22F-04E8-492D-8FB1-C594BB40DAA4}" type="presParOf" srcId="{9F023917-09E6-42AF-989F-8EF66C24B3C7}" destId="{7DCF658E-ACB6-4268-B795-2E36A1D9AB6F}" srcOrd="0" destOrd="0" presId="urn:microsoft.com/office/officeart/2008/layout/BendingPictureCaption"/>
    <dgm:cxn modelId="{D307D5B8-0FA6-479A-BDDE-1767D348B6C5}" type="presParOf" srcId="{7DCF658E-ACB6-4268-B795-2E36A1D9AB6F}" destId="{53685156-EC8C-438A-938E-6B7AB21FEDCE}" srcOrd="0" destOrd="0" presId="urn:microsoft.com/office/officeart/2008/layout/BendingPictureCaption"/>
    <dgm:cxn modelId="{4CD4947A-8CC2-4A21-A2CD-ADC4D32C34C8}" type="presParOf" srcId="{7DCF658E-ACB6-4268-B795-2E36A1D9AB6F}" destId="{6347912B-51C9-4BE7-A68C-F7A373EF467F}" srcOrd="1" destOrd="0" presId="urn:microsoft.com/office/officeart/2008/layout/BendingPictureCaption"/>
    <dgm:cxn modelId="{83C7A633-4D1A-47B7-B7CC-C91B6C6A248D}" type="presParOf" srcId="{9F023917-09E6-42AF-989F-8EF66C24B3C7}" destId="{563CE4A8-2DF4-46F2-BDE9-EBAFB583DBB9}" srcOrd="1" destOrd="0" presId="urn:microsoft.com/office/officeart/2008/layout/BendingPictureCaption"/>
    <dgm:cxn modelId="{9CB34707-3DD2-4CE0-99B3-47E508549436}" type="presParOf" srcId="{9F023917-09E6-42AF-989F-8EF66C24B3C7}" destId="{855F8333-4C12-478B-BFBE-EA07B6F95F80}" srcOrd="2" destOrd="0" presId="urn:microsoft.com/office/officeart/2008/layout/BendingPictureCaption"/>
    <dgm:cxn modelId="{4F3E1C10-C7ED-42A3-AF34-9C06D572BF6B}" type="presParOf" srcId="{855F8333-4C12-478B-BFBE-EA07B6F95F80}" destId="{F5DC4D29-23C8-47D8-B31A-E2E53DF4BAD5}" srcOrd="0" destOrd="0" presId="urn:microsoft.com/office/officeart/2008/layout/BendingPictureCaption"/>
    <dgm:cxn modelId="{085F1454-47F0-4894-8943-E157AA462AC6}" type="presParOf" srcId="{855F8333-4C12-478B-BFBE-EA07B6F95F80}" destId="{2592C154-47ED-43C8-9BA6-23284E06A0D7}" srcOrd="1" destOrd="0" presId="urn:microsoft.com/office/officeart/2008/layout/BendingPictureCaption"/>
    <dgm:cxn modelId="{4CFDB3ED-8F1C-4F30-91D3-A5199CDF75D4}" type="presParOf" srcId="{9F023917-09E6-42AF-989F-8EF66C24B3C7}" destId="{C4F525E3-1872-4FD7-B1C5-62914CF207B9}" srcOrd="3" destOrd="0" presId="urn:microsoft.com/office/officeart/2008/layout/BendingPictureCaption"/>
    <dgm:cxn modelId="{C01A185F-1175-4414-A69F-928C8810BCA8}" type="presParOf" srcId="{9F023917-09E6-42AF-989F-8EF66C24B3C7}" destId="{79BE0084-2F38-4B2C-9776-E420131A5EF9}" srcOrd="4" destOrd="0" presId="urn:microsoft.com/office/officeart/2008/layout/BendingPictureCaption"/>
    <dgm:cxn modelId="{B75FE2D9-B832-4C08-9A3D-2AE764A5B77D}" type="presParOf" srcId="{79BE0084-2F38-4B2C-9776-E420131A5EF9}" destId="{50BF661C-1B96-4901-A17D-8DA88C4A5F84}" srcOrd="0" destOrd="0" presId="urn:microsoft.com/office/officeart/2008/layout/BendingPictureCaption"/>
    <dgm:cxn modelId="{A07F0C06-1937-45CD-929E-FA8B2C493C26}" type="presParOf" srcId="{79BE0084-2F38-4B2C-9776-E420131A5EF9}" destId="{B7CAC220-D989-465F-A72A-C6D0C1DB54D5}" srcOrd="1" destOrd="0" presId="urn:microsoft.com/office/officeart/2008/layout/BendingPictureCaption"/>
    <dgm:cxn modelId="{A22FA6ED-BD15-4E9E-81BA-E4529D8200EE}" type="presParOf" srcId="{9F023917-09E6-42AF-989F-8EF66C24B3C7}" destId="{FA719620-A3F7-40AC-B375-241D9A49D53D}" srcOrd="5" destOrd="0" presId="urn:microsoft.com/office/officeart/2008/layout/BendingPictureCaption"/>
    <dgm:cxn modelId="{A31CA542-C262-4092-BFDB-EBCBDC36581D}" type="presParOf" srcId="{9F023917-09E6-42AF-989F-8EF66C24B3C7}" destId="{264F02AD-76FE-44B7-9F7C-0ADA255BF9E0}" srcOrd="6" destOrd="0" presId="urn:microsoft.com/office/officeart/2008/layout/BendingPictureCaption"/>
    <dgm:cxn modelId="{6BE64CA4-ECCE-4674-ACED-27629D54F6AF}" type="presParOf" srcId="{264F02AD-76FE-44B7-9F7C-0ADA255BF9E0}" destId="{0684FDCA-FE62-4A3D-9599-6696D8D750C1}" srcOrd="0" destOrd="0" presId="urn:microsoft.com/office/officeart/2008/layout/BendingPictureCaption"/>
    <dgm:cxn modelId="{FF2E7659-2302-49BB-B4E8-A259A9F76E98}" type="presParOf" srcId="{264F02AD-76FE-44B7-9F7C-0ADA255BF9E0}" destId="{11A6B162-7FDF-49F5-80CC-CAC3DA545A8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537F8-6201-4FD1-973D-DA000EBBFA4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B6388E6-20AE-4036-A2D6-6B641423681F}">
      <dgm:prSet phldrT="[Text]"/>
      <dgm:spPr/>
      <dgm:t>
        <a:bodyPr/>
        <a:lstStyle/>
        <a:p>
          <a:r>
            <a:rPr lang="en-GB" dirty="0"/>
            <a:t>2016</a:t>
          </a:r>
        </a:p>
      </dgm:t>
    </dgm:pt>
    <dgm:pt modelId="{3308A76C-39E6-4762-9BF9-A2A0FD870F03}" type="parTrans" cxnId="{257434B0-86B5-4D2A-ABA4-52F9FE50701F}">
      <dgm:prSet/>
      <dgm:spPr/>
      <dgm:t>
        <a:bodyPr/>
        <a:lstStyle/>
        <a:p>
          <a:endParaRPr lang="en-GB"/>
        </a:p>
      </dgm:t>
    </dgm:pt>
    <dgm:pt modelId="{B6806B77-9F63-4C06-B37C-BA4D06A6379F}" type="sibTrans" cxnId="{257434B0-86B5-4D2A-ABA4-52F9FE50701F}">
      <dgm:prSet/>
      <dgm:spPr/>
      <dgm:t>
        <a:bodyPr/>
        <a:lstStyle/>
        <a:p>
          <a:endParaRPr lang="en-GB"/>
        </a:p>
      </dgm:t>
    </dgm:pt>
    <dgm:pt modelId="{5B430011-6A6B-4EF6-8298-ABA326F70BCC}" type="pres">
      <dgm:prSet presAssocID="{4E0537F8-6201-4FD1-973D-DA000EBBFA4B}" presName="diagram" presStyleCnt="0">
        <dgm:presLayoutVars>
          <dgm:dir/>
        </dgm:presLayoutVars>
      </dgm:prSet>
      <dgm:spPr/>
    </dgm:pt>
    <dgm:pt modelId="{EE6C83D2-BF22-4E9B-A852-3EBC09C5E82D}" type="pres">
      <dgm:prSet presAssocID="{BB6388E6-20AE-4036-A2D6-6B641423681F}" presName="composite" presStyleCnt="0"/>
      <dgm:spPr/>
    </dgm:pt>
    <dgm:pt modelId="{985F5210-1AAB-4CA6-BC4F-36DDD9912C3D}" type="pres">
      <dgm:prSet presAssocID="{BB6388E6-20AE-4036-A2D6-6B641423681F}" presName="Image" presStyleLbl="bgShp" presStyleIdx="0" presStyleCnt="1" custLinFactNeighborX="-12453" custLinFactNeighborY="-110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A picture containing table, accessory, indoor, umbrella&#10;&#10;Description automatically generated">
            <a:extLst>
              <a:ext uri="{FF2B5EF4-FFF2-40B4-BE49-F238E27FC236}">
                <a16:creationId xmlns:a16="http://schemas.microsoft.com/office/drawing/2014/main" id="{B3FD712C-5167-4FA7-AFF6-4C26D8EE63B6}"/>
              </a:ext>
            </a:extLst>
          </dgm14:cNvPr>
        </a:ext>
      </dgm:extLst>
    </dgm:pt>
    <dgm:pt modelId="{07D7C429-0F79-400C-B587-690452383268}" type="pres">
      <dgm:prSet presAssocID="{BB6388E6-20AE-4036-A2D6-6B641423681F}" presName="Parent" presStyleLbl="node0" presStyleIdx="0" presStyleCnt="1">
        <dgm:presLayoutVars>
          <dgm:bulletEnabled val="1"/>
        </dgm:presLayoutVars>
      </dgm:prSet>
      <dgm:spPr/>
    </dgm:pt>
  </dgm:ptLst>
  <dgm:cxnLst>
    <dgm:cxn modelId="{CFCFE89F-D026-4D61-8895-34122588B7E0}" type="presOf" srcId="{BB6388E6-20AE-4036-A2D6-6B641423681F}" destId="{07D7C429-0F79-400C-B587-690452383268}" srcOrd="0" destOrd="0" presId="urn:microsoft.com/office/officeart/2008/layout/BendingPictureCaption"/>
    <dgm:cxn modelId="{257434B0-86B5-4D2A-ABA4-52F9FE50701F}" srcId="{4E0537F8-6201-4FD1-973D-DA000EBBFA4B}" destId="{BB6388E6-20AE-4036-A2D6-6B641423681F}" srcOrd="0" destOrd="0" parTransId="{3308A76C-39E6-4762-9BF9-A2A0FD870F03}" sibTransId="{B6806B77-9F63-4C06-B37C-BA4D06A6379F}"/>
    <dgm:cxn modelId="{A07541C7-D912-49DF-938C-3D960DD98B75}" type="presOf" srcId="{4E0537F8-6201-4FD1-973D-DA000EBBFA4B}" destId="{5B430011-6A6B-4EF6-8298-ABA326F70BCC}" srcOrd="0" destOrd="0" presId="urn:microsoft.com/office/officeart/2008/layout/BendingPictureCaption"/>
    <dgm:cxn modelId="{91DE53C0-69BC-4BDA-8AAB-779B700857C7}" type="presParOf" srcId="{5B430011-6A6B-4EF6-8298-ABA326F70BCC}" destId="{EE6C83D2-BF22-4E9B-A852-3EBC09C5E82D}" srcOrd="0" destOrd="0" presId="urn:microsoft.com/office/officeart/2008/layout/BendingPictureCaption"/>
    <dgm:cxn modelId="{79DF248C-539D-4268-91E8-21FAD7AC188E}" type="presParOf" srcId="{EE6C83D2-BF22-4E9B-A852-3EBC09C5E82D}" destId="{985F5210-1AAB-4CA6-BC4F-36DDD9912C3D}" srcOrd="0" destOrd="0" presId="urn:microsoft.com/office/officeart/2008/layout/BendingPictureCaption"/>
    <dgm:cxn modelId="{9CA6C779-5838-4EE7-AE5C-07961305313E}" type="presParOf" srcId="{EE6C83D2-BF22-4E9B-A852-3EBC09C5E82D}" destId="{07D7C429-0F79-400C-B587-69045238326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85156-EC8C-438A-938E-6B7AB21FEDCE}">
      <dsp:nvSpPr>
        <dsp:cNvPr id="0" name=""/>
        <dsp:cNvSpPr/>
      </dsp:nvSpPr>
      <dsp:spPr>
        <a:xfrm>
          <a:off x="245" y="585899"/>
          <a:ext cx="1197947" cy="8852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912B-51C9-4BE7-A68C-F7A373EF467F}">
      <dsp:nvSpPr>
        <dsp:cNvPr id="0" name=""/>
        <dsp:cNvSpPr/>
      </dsp:nvSpPr>
      <dsp:spPr>
        <a:xfrm>
          <a:off x="242383" y="1310660"/>
          <a:ext cx="1032274" cy="248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GB" sz="1400" kern="1200" dirty="0"/>
            <a:t>2020</a:t>
          </a:r>
        </a:p>
      </dsp:txBody>
      <dsp:txXfrm>
        <a:off x="242383" y="1310660"/>
        <a:ext cx="1032274" cy="248072"/>
      </dsp:txXfrm>
    </dsp:sp>
    <dsp:sp modelId="{F5DC4D29-23C8-47D8-B31A-E2E53DF4BAD5}">
      <dsp:nvSpPr>
        <dsp:cNvPr id="0" name=""/>
        <dsp:cNvSpPr/>
      </dsp:nvSpPr>
      <dsp:spPr>
        <a:xfrm>
          <a:off x="1542344" y="585899"/>
          <a:ext cx="1197947" cy="88527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2C154-47ED-43C8-9BA6-23284E06A0D7}">
      <dsp:nvSpPr>
        <dsp:cNvPr id="0" name=""/>
        <dsp:cNvSpPr/>
      </dsp:nvSpPr>
      <dsp:spPr>
        <a:xfrm>
          <a:off x="1784482" y="1310660"/>
          <a:ext cx="1032274" cy="248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GB" sz="1400" kern="1200" dirty="0"/>
            <a:t>2019</a:t>
          </a:r>
        </a:p>
      </dsp:txBody>
      <dsp:txXfrm>
        <a:off x="1784482" y="1310660"/>
        <a:ext cx="1032274" cy="248072"/>
      </dsp:txXfrm>
    </dsp:sp>
    <dsp:sp modelId="{50BF661C-1B96-4901-A17D-8DA88C4A5F84}">
      <dsp:nvSpPr>
        <dsp:cNvPr id="0" name=""/>
        <dsp:cNvSpPr/>
      </dsp:nvSpPr>
      <dsp:spPr>
        <a:xfrm>
          <a:off x="3084443" y="585899"/>
          <a:ext cx="1197947" cy="88527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AC220-D989-465F-A72A-C6D0C1DB54D5}">
      <dsp:nvSpPr>
        <dsp:cNvPr id="0" name=""/>
        <dsp:cNvSpPr/>
      </dsp:nvSpPr>
      <dsp:spPr>
        <a:xfrm>
          <a:off x="3326581" y="1310660"/>
          <a:ext cx="1032274" cy="248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GB" sz="1400" kern="1200" dirty="0"/>
            <a:t>2018</a:t>
          </a:r>
        </a:p>
      </dsp:txBody>
      <dsp:txXfrm>
        <a:off x="3326581" y="1310660"/>
        <a:ext cx="1032274" cy="248072"/>
      </dsp:txXfrm>
    </dsp:sp>
    <dsp:sp modelId="{0684FDCA-FE62-4A3D-9599-6696D8D750C1}">
      <dsp:nvSpPr>
        <dsp:cNvPr id="0" name=""/>
        <dsp:cNvSpPr/>
      </dsp:nvSpPr>
      <dsp:spPr>
        <a:xfrm>
          <a:off x="4626541" y="585899"/>
          <a:ext cx="1197947" cy="88527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6B162-7FDF-49F5-80CC-CAC3DA545A8E}">
      <dsp:nvSpPr>
        <dsp:cNvPr id="0" name=""/>
        <dsp:cNvSpPr/>
      </dsp:nvSpPr>
      <dsp:spPr>
        <a:xfrm>
          <a:off x="4868680" y="1310660"/>
          <a:ext cx="1032274" cy="248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GB" sz="1400" kern="1200" dirty="0"/>
            <a:t>2017</a:t>
          </a:r>
        </a:p>
      </dsp:txBody>
      <dsp:txXfrm>
        <a:off x="4868680" y="1310660"/>
        <a:ext cx="1032274" cy="248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F5210-1AAB-4CA6-BC4F-36DDD9912C3D}">
      <dsp:nvSpPr>
        <dsp:cNvPr id="0" name=""/>
        <dsp:cNvSpPr/>
      </dsp:nvSpPr>
      <dsp:spPr>
        <a:xfrm>
          <a:off x="0" y="0"/>
          <a:ext cx="1150687" cy="85035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7C429-0F79-400C-B587-690452383268}">
      <dsp:nvSpPr>
        <dsp:cNvPr id="0" name=""/>
        <dsp:cNvSpPr/>
      </dsp:nvSpPr>
      <dsp:spPr>
        <a:xfrm>
          <a:off x="232585" y="757533"/>
          <a:ext cx="991550" cy="238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GB" sz="1400" kern="1200" dirty="0"/>
            <a:t>2016</a:t>
          </a:r>
        </a:p>
      </dsp:txBody>
      <dsp:txXfrm>
        <a:off x="232585" y="757533"/>
        <a:ext cx="991550" cy="238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42" name="Shape 5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9842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4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100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4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en-GB" dirty="0"/>
              <a:t>An important part of IFST’s work is encouraging the next generation of food professionals. It is critical that we help ensure that there are sufficient young people entering the profession</a:t>
            </a:r>
            <a:r>
              <a:rPr lang="en-GB" baseline="0" dirty="0"/>
              <a:t> to assure the future of our food supply. We provide a range of exciting and highly stimulating events and competitions including the UK heat of the EU-wide Ecotrophelia undergraduate NPD competition.</a:t>
            </a:r>
          </a:p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en-GB" baseline="0" dirty="0"/>
              <a:t>Our Love Food Love Science website and resources are</a:t>
            </a:r>
            <a:r>
              <a:rPr lang="en-GB" dirty="0"/>
              <a:t> aimed at teachers and GCSE age groups. </a:t>
            </a:r>
          </a:p>
          <a:p>
            <a:pPr>
              <a:lnSpc>
                <a:spcPct val="90000"/>
              </a:lnSpc>
              <a:defRPr sz="1100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695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en-GB" dirty="0"/>
              <a:t>An important part of IFST’s work is encouraging the next generation of food professionals. It is critical that we help ensure that there are sufficient young people entering the profession</a:t>
            </a:r>
            <a:r>
              <a:rPr lang="en-GB" baseline="0" dirty="0"/>
              <a:t> to assure the future of our food supply. We provide a range of exciting and highly stimulating events and competitions including the UK heat of the EU-wide Ecotrophelia undergraduate NPD competition.</a:t>
            </a:r>
          </a:p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en-GB" baseline="0" dirty="0"/>
              <a:t>Our Love Food Love Science website and resources are</a:t>
            </a:r>
            <a:r>
              <a:rPr lang="en-GB" dirty="0"/>
              <a:t> aimed at teachers and GCSE age groups. </a:t>
            </a:r>
          </a:p>
          <a:p>
            <a:pPr>
              <a:lnSpc>
                <a:spcPct val="90000"/>
              </a:lnSpc>
              <a:defRPr sz="1100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68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46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25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99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61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8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75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57F5CC-3D12-4C09-BDAA-6B900928FF8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24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jpeg" descr="microbe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2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3.jpeg" descr="microbe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2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3.jpeg" descr="microbe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2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3.jpeg" descr="microbe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2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457207" y="270001"/>
            <a:ext cx="3008313" cy="87153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 spc="-39"/>
            </a:lvl1pPr>
          </a:lstStyle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561748" indent="-201386">
              <a:defRPr sz="3200"/>
            </a:lvl2pPr>
            <a:lvl3pPr marL="1045104" indent="-237066">
              <a:defRPr sz="3200"/>
            </a:lvl3pPr>
            <a:lvl4pPr marL="1539240" indent="-281940">
              <a:defRPr sz="3200"/>
            </a:lvl4pPr>
            <a:lvl5pPr marL="1899602" indent="-28194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3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4.jpeg" descr="proces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3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50000" y="539999"/>
            <a:ext cx="8236801" cy="675001"/>
          </a:xfrm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450000" y="1080001"/>
            <a:ext cx="8236801" cy="300020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4.jpeg" descr="proces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3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spc="-40"/>
            </a:lvl1pPr>
          </a:lstStyle>
          <a:p>
            <a:r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4.jpeg" descr="proces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3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0000" y="2225524"/>
            <a:ext cx="7772400" cy="1021556"/>
          </a:xfrm>
          <a:prstGeom prst="rect">
            <a:avLst/>
          </a:prstGeom>
        </p:spPr>
        <p:txBody>
          <a:bodyPr/>
          <a:lstStyle>
            <a:lvl1pPr>
              <a:defRPr sz="3600" spc="-40"/>
            </a:lvl1pPr>
          </a:lstStyle>
          <a:p>
            <a:r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450000" y="1890000"/>
            <a:ext cx="7772400" cy="405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4.jpeg" descr="proces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3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half" idx="1"/>
          </p:nvPr>
        </p:nvSpPr>
        <p:spPr>
          <a:xfrm>
            <a:off x="457200" y="108000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565943" indent="-205581">
              <a:defRPr sz="2800"/>
            </a:lvl2pPr>
            <a:lvl3pPr marL="1056957" indent="-248919">
              <a:defRPr sz="2800"/>
            </a:lvl3pPr>
            <a:lvl4pPr marL="1531409" indent="-274109">
              <a:defRPr sz="2800"/>
            </a:lvl4pPr>
            <a:lvl5pPr marL="1891771" indent="-274109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4.jpeg" descr="proces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3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457200" y="1080001"/>
            <a:ext cx="4040188" cy="47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3"/>
          </p:nvPr>
        </p:nvSpPr>
        <p:spPr>
          <a:xfrm>
            <a:off x="4645032" y="1080001"/>
            <a:ext cx="4041775" cy="4798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4.jpeg" descr="proces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3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0000" y="2225524"/>
            <a:ext cx="7772400" cy="10215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450000" y="1890000"/>
            <a:ext cx="7772400" cy="405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4.jpeg" descr="proces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3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4.jpeg" descr="proces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3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457207" y="270001"/>
            <a:ext cx="3008313" cy="87153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 spc="-39"/>
            </a:lvl1pPr>
          </a:lstStyle>
          <a:p>
            <a:r>
              <a:t>Title Text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561748" indent="-201386">
              <a:defRPr sz="3200"/>
            </a:lvl2pPr>
            <a:lvl3pPr marL="1045104" indent="-237066">
              <a:defRPr sz="3200"/>
            </a:lvl3pPr>
            <a:lvl4pPr marL="1539240" indent="-281940">
              <a:defRPr sz="3200"/>
            </a:lvl4pPr>
            <a:lvl5pPr marL="1899602" indent="-28194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sz="half" idx="13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2.jpeg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450000" y="293475"/>
            <a:ext cx="5486400" cy="322821"/>
          </a:xfrm>
          <a:prstGeom prst="rect">
            <a:avLst/>
          </a:prstGeom>
        </p:spPr>
        <p:txBody>
          <a:bodyPr/>
          <a:lstStyle>
            <a:lvl1pPr>
              <a:lnSpc>
                <a:spcPts val="3300"/>
              </a:lnSpc>
              <a:defRPr sz="2000" spc="-39"/>
            </a:lvl1pPr>
          </a:lstStyle>
          <a:p>
            <a:r>
              <a:t>Title Text</a:t>
            </a:r>
          </a:p>
        </p:txBody>
      </p:sp>
      <p:sp>
        <p:nvSpPr>
          <p:cNvPr id="260" name="Shape 260"/>
          <p:cNvSpPr>
            <a:spLocks noGrp="1"/>
          </p:cNvSpPr>
          <p:nvPr>
            <p:ph type="pic" idx="13"/>
          </p:nvPr>
        </p:nvSpPr>
        <p:spPr>
          <a:xfrm>
            <a:off x="450005" y="810000"/>
            <a:ext cx="8034974" cy="3086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xfrm>
            <a:off x="450000" y="594961"/>
            <a:ext cx="5486400" cy="60364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lnSpc>
                <a:spcPct val="100000"/>
              </a:lnSpc>
              <a:defRPr sz="4400" b="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914400">
              <a:spcBef>
                <a:spcPts val="700"/>
              </a:spcBef>
              <a:buClrTx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6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100000"/>
              </a:lnSpc>
              <a:defRPr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722312" y="2180035"/>
            <a:ext cx="7772401" cy="112514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lnSpc>
                <a:spcPct val="100000"/>
              </a:lnSpc>
              <a:defRPr sz="4400" b="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914400">
              <a:spcBef>
                <a:spcPts val="600"/>
              </a:spcBef>
              <a:buClrTx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buClrTx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spcBef>
                <a:spcPts val="600"/>
              </a:spcBef>
              <a:buClrTx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buClrTx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buClrTx/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lnSpc>
                <a:spcPct val="100000"/>
              </a:lnSpc>
              <a:defRPr sz="4400" b="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400">
              <a:spcBef>
                <a:spcPts val="500"/>
              </a:spcBef>
              <a:buClrTx/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500"/>
              </a:spcBef>
              <a:buClrTx/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500"/>
              </a:spcBef>
              <a:buClrTx/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500"/>
              </a:spcBef>
              <a:buClrTx/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500"/>
              </a:spcBef>
              <a:buClrTx/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914400">
              <a:spcBef>
                <a:spcPts val="500"/>
              </a:spcBef>
              <a:buClrTx/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lnSpc>
                <a:spcPct val="100000"/>
              </a:lnSpc>
              <a:defRPr sz="4400" b="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457203" y="204786"/>
            <a:ext cx="3008313" cy="871539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lnSpc>
                <a:spcPct val="100000"/>
              </a:lnSpc>
              <a:defRPr sz="200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914400">
              <a:spcBef>
                <a:spcPts val="700"/>
              </a:spcBef>
              <a:buClrTx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sz="half" idx="13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914400">
              <a:spcBef>
                <a:spcPts val="300"/>
              </a:spcBef>
              <a:buClrTx/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565943" indent="-205581">
              <a:defRPr sz="2800"/>
            </a:lvl2pPr>
            <a:lvl3pPr marL="1056957" indent="-248919">
              <a:defRPr sz="2800"/>
            </a:lvl3pPr>
            <a:lvl4pPr marL="1531409" indent="-274109">
              <a:defRPr sz="2800"/>
            </a:lvl4pPr>
            <a:lvl5pPr marL="1891771" indent="-274109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5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lnSpc>
                <a:spcPct val="100000"/>
              </a:lnSpc>
              <a:defRPr sz="200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Shape 341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914400">
              <a:spcBef>
                <a:spcPts val="300"/>
              </a:spcBef>
              <a:buClrTx/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300"/>
              </a:spcBef>
              <a:buClrTx/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300"/>
              </a:spcBef>
              <a:buClrTx/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300"/>
              </a:spcBef>
              <a:buClrTx/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300"/>
              </a:spcBef>
              <a:buClrTx/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lnSpc>
                <a:spcPct val="100000"/>
              </a:lnSpc>
              <a:defRPr sz="4400" b="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914400">
              <a:spcBef>
                <a:spcPts val="700"/>
              </a:spcBef>
              <a:buClrTx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lnSpc>
                <a:spcPct val="100000"/>
              </a:lnSpc>
              <a:defRPr sz="4400" b="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914400">
              <a:spcBef>
                <a:spcPts val="700"/>
              </a:spcBef>
              <a:buClrTx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mage1.jpeg" descr="Wheat_ico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82" y="-2"/>
            <a:ext cx="3836518" cy="42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09"/>
            <a:ext cx="9152355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450000" y="539999"/>
            <a:ext cx="8236801" cy="675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450000" y="1080001"/>
            <a:ext cx="8236801" cy="300020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age1.jpeg" descr="Wheat_ico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82" y="-2"/>
            <a:ext cx="3836518" cy="42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09"/>
            <a:ext cx="9152355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1.jpeg" descr="Wheat_ico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82" y="-2"/>
            <a:ext cx="3836518" cy="42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09"/>
            <a:ext cx="9152355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450000" y="2225524"/>
            <a:ext cx="7772400" cy="10215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xfrm>
            <a:off x="450000" y="1890000"/>
            <a:ext cx="7772400" cy="405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1.jpeg" descr="Wheat_ico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82" y="-2"/>
            <a:ext cx="3836518" cy="42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09"/>
            <a:ext cx="9152355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4" name="Shape 404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565943" indent="-205581">
              <a:defRPr sz="2800"/>
            </a:lvl2pPr>
            <a:lvl3pPr marL="1056957" indent="-248919">
              <a:defRPr sz="2800"/>
            </a:lvl3pPr>
            <a:lvl4pPr marL="1531409" indent="-274109">
              <a:defRPr sz="2800"/>
            </a:lvl4pPr>
            <a:lvl5pPr marL="1891771" indent="-274109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image1.jpeg" descr="Wheat_ico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82" y="-2"/>
            <a:ext cx="3836518" cy="42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09"/>
            <a:ext cx="9152355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1.jpeg" descr="Wheat_ico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82" y="-2"/>
            <a:ext cx="3836518" cy="42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09"/>
            <a:ext cx="9152355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7" name="Shape 4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age1.jpeg" descr="Wheat_ico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82" y="-2"/>
            <a:ext cx="3836518" cy="42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09"/>
            <a:ext cx="9152355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1.jpeg" descr="Wheat_ico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82" y="-2"/>
            <a:ext cx="3836518" cy="42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09"/>
            <a:ext cx="9152355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>
            <a:spLocks noGrp="1"/>
          </p:cNvSpPr>
          <p:nvPr>
            <p:ph type="title"/>
          </p:nvPr>
        </p:nvSpPr>
        <p:spPr>
          <a:xfrm>
            <a:off x="457204" y="270001"/>
            <a:ext cx="3008314" cy="87153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46" name="Shape 446"/>
          <p:cNvSpPr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561748" indent="-201386">
              <a:defRPr sz="3200"/>
            </a:lvl2pPr>
            <a:lvl3pPr marL="1045104" indent="-237066">
              <a:defRPr sz="3200"/>
            </a:lvl3pPr>
            <a:lvl4pPr marL="1539240" indent="-281940">
              <a:defRPr sz="3200"/>
            </a:lvl4pPr>
            <a:lvl5pPr marL="1899602" indent="-28194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7" name="Shape 447"/>
          <p:cNvSpPr>
            <a:spLocks noGrp="1"/>
          </p:cNvSpPr>
          <p:nvPr>
            <p:ph type="body" sz="half" idx="13"/>
          </p:nvPr>
        </p:nvSpPr>
        <p:spPr>
          <a:xfrm>
            <a:off x="457204" y="1076328"/>
            <a:ext cx="3008314" cy="351829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image5.jpeg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5514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6.png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6" y="4767255"/>
            <a:ext cx="2524054" cy="155326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hape 4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3200" spc="-40">
                <a:solidFill>
                  <a:schemeClr val="accent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9" name="Shape 469"/>
          <p:cNvSpPr>
            <a:spLocks noGrp="1"/>
          </p:cNvSpPr>
          <p:nvPr>
            <p:ph type="body" idx="1"/>
          </p:nvPr>
        </p:nvSpPr>
        <p:spPr>
          <a:xfrm>
            <a:off x="696769" y="1865376"/>
            <a:ext cx="8229600" cy="339447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Shape 4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5.jpeg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5514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6.png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6" y="4767255"/>
            <a:ext cx="2524054" cy="155326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xfrm>
            <a:off x="450000" y="2225524"/>
            <a:ext cx="7772400" cy="1021556"/>
          </a:xfrm>
          <a:prstGeom prst="rect">
            <a:avLst/>
          </a:prstGeom>
        </p:spPr>
        <p:txBody>
          <a:bodyPr/>
          <a:lstStyle>
            <a:lvl1pPr>
              <a:defRPr spc="-39">
                <a:solidFill>
                  <a:schemeClr val="accent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80" name="Shape 480"/>
          <p:cNvSpPr>
            <a:spLocks noGrp="1"/>
          </p:cNvSpPr>
          <p:nvPr>
            <p:ph type="body" sz="quarter" idx="1"/>
          </p:nvPr>
        </p:nvSpPr>
        <p:spPr>
          <a:xfrm>
            <a:off x="450000" y="1890000"/>
            <a:ext cx="7772400" cy="405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5.jpeg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5514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age6.png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6" y="4767255"/>
            <a:ext cx="2524054" cy="155326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3200" spc="-40">
                <a:solidFill>
                  <a:schemeClr val="accent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1" name="Shape 491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565943" indent="-205581">
              <a:defRPr sz="2800"/>
            </a:lvl2pPr>
            <a:lvl3pPr marL="1056957" indent="-248919">
              <a:defRPr sz="2800"/>
            </a:lvl3pPr>
            <a:lvl4pPr marL="1531409" indent="-274109">
              <a:defRPr sz="2800"/>
            </a:lvl4pPr>
            <a:lvl5pPr marL="1891771" indent="-274109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image5.jpeg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5514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6.png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6" y="4767255"/>
            <a:ext cx="2524054" cy="155326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3200" spc="-40">
                <a:solidFill>
                  <a:schemeClr val="accent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" name="Shape 503"/>
          <p:cNvSpPr>
            <a:spLocks noGrp="1"/>
          </p:cNvSpPr>
          <p:nvPr>
            <p:ph type="body" sz="quarter" idx="1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200"/>
              </a:lnSpc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504" name="Shape 5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image5.jpeg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5514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image6.png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6" y="4767255"/>
            <a:ext cx="2524054" cy="155326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3200" spc="-40">
                <a:solidFill>
                  <a:schemeClr val="accent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Shape 5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5.jpeg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5514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image6.png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6" y="4767255"/>
            <a:ext cx="2524054" cy="155326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image5.jpeg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5514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age6.png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6" y="4767255"/>
            <a:ext cx="2524054" cy="155326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xfrm>
            <a:off x="457207" y="270001"/>
            <a:ext cx="3008313" cy="87153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 spc="-39">
                <a:solidFill>
                  <a:schemeClr val="accent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33" name="Shape 533"/>
          <p:cNvSpPr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561748" indent="-201386">
              <a:defRPr sz="3200"/>
            </a:lvl2pPr>
            <a:lvl3pPr marL="1045104" indent="-237066">
              <a:defRPr sz="3200"/>
            </a:lvl3pPr>
            <a:lvl4pPr marL="1539240" indent="-281940">
              <a:defRPr sz="3200"/>
            </a:lvl4pPr>
            <a:lvl5pPr marL="1899602" indent="-28194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4" name="Shape 534"/>
          <p:cNvSpPr>
            <a:spLocks noGrp="1"/>
          </p:cNvSpPr>
          <p:nvPr>
            <p:ph type="body" sz="half" idx="13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535" name="Shape 5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7" y="270001"/>
            <a:ext cx="3008313" cy="87153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561748" indent="-201386">
              <a:defRPr sz="3200"/>
            </a:lvl2pPr>
            <a:lvl3pPr marL="1045104" indent="-237066">
              <a:defRPr sz="3200"/>
            </a:lvl3pPr>
            <a:lvl4pPr marL="1539240" indent="-281940">
              <a:defRPr sz="3200"/>
            </a:lvl4pPr>
            <a:lvl5pPr marL="1899602" indent="-28194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3.jpeg" descr="microbe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2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50000" y="539999"/>
            <a:ext cx="8236801" cy="675001"/>
          </a:xfrm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50000" y="1080001"/>
            <a:ext cx="8236801" cy="300020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3.jpeg" descr="microbe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2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3.jpeg" descr="microbe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2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50000" y="2225524"/>
            <a:ext cx="7772400" cy="1021556"/>
          </a:xfrm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450000" y="1890000"/>
            <a:ext cx="7772400" cy="405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1pPr>
            <a:lvl2pPr marL="0" indent="4572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2pPr>
            <a:lvl3pPr marL="0" indent="9144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3pPr>
            <a:lvl4pPr marL="0" indent="13716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4pPr>
            <a:lvl5pPr marL="0" indent="1828800">
              <a:buClrTx/>
              <a:buSzTx/>
              <a:buFontTx/>
              <a:buNone/>
              <a:defRPr sz="2000" spc="-50"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3.jpeg" descr="microbes_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19" y="0"/>
            <a:ext cx="4678681" cy="392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2.jpeg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6457"/>
            <a:ext cx="9144000" cy="54178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9"/>
            </a:lvl1pPr>
          </a:lstStyle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565943" indent="-205581">
              <a:defRPr sz="2800"/>
            </a:lvl2pPr>
            <a:lvl3pPr marL="1056957" indent="-248919">
              <a:defRPr sz="2800"/>
            </a:lvl3pPr>
            <a:lvl4pPr marL="1531409" indent="-274109">
              <a:defRPr sz="2800"/>
            </a:lvl4pPr>
            <a:lvl5pPr marL="1891771" indent="-274109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jpeg" descr="footer.jp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0" y="4445826"/>
            <a:ext cx="9144000" cy="7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0000" y="539999"/>
            <a:ext cx="8229600" cy="67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0000" y="108000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422818" y="4769566"/>
            <a:ext cx="263981" cy="269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</p:sldLayoutIdLst>
  <p:transition spd="med"/>
  <p:txStyles>
    <p:titleStyle>
      <a:lvl1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-50" baseline="0">
          <a:ln>
            <a:noFill/>
          </a:ln>
          <a:solidFill>
            <a:srgbClr val="7E7F2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6212" marR="0" indent="-176212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9161" marR="0" indent="-188799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30287" marR="0" indent="-22225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521619" marR="0" indent="-264319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881981" marR="0" indent="-264319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28900" marR="0" indent="-3429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86100" marR="0" indent="-3429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43300" marR="0" indent="-3429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00500" marR="0" indent="-3429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7E7F2B"/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2421B-1F1E-4944-B47F-6F36CB786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63" y="2509452"/>
            <a:ext cx="1232811" cy="127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E599D-4008-214A-8DDA-CEE1EC425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71" y="2534052"/>
            <a:ext cx="1231623" cy="127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8FC9E-1A3A-2E47-908C-EA27986C92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31" y="2512529"/>
            <a:ext cx="1231246" cy="1270411"/>
          </a:xfrm>
          <a:prstGeom prst="rect">
            <a:avLst/>
          </a:prstGeom>
        </p:spPr>
      </p:pic>
      <p:sp>
        <p:nvSpPr>
          <p:cNvPr id="545" name="Shape 545"/>
          <p:cNvSpPr/>
          <p:nvPr/>
        </p:nvSpPr>
        <p:spPr>
          <a:xfrm>
            <a:off x="866814" y="3077483"/>
            <a:ext cx="799747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 dirty="0"/>
          </a:p>
        </p:txBody>
      </p:sp>
      <p:pic>
        <p:nvPicPr>
          <p:cNvPr id="7" name="Picture 6" descr="logo.png">
            <a:extLst>
              <a:ext uri="{FF2B5EF4-FFF2-40B4-BE49-F238E27FC236}">
                <a16:creationId xmlns:a16="http://schemas.microsoft.com/office/drawing/2014/main" id="{61860814-EEC9-FE40-B7BB-EA7AEFC962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03" y="528503"/>
            <a:ext cx="2391955" cy="699670"/>
          </a:xfrm>
          <a:prstGeom prst="rect">
            <a:avLst/>
          </a:prstGeom>
        </p:spPr>
      </p:pic>
      <p:sp>
        <p:nvSpPr>
          <p:cNvPr id="18" name="Shape 544">
            <a:extLst>
              <a:ext uri="{FF2B5EF4-FFF2-40B4-BE49-F238E27FC236}">
                <a16:creationId xmlns:a16="http://schemas.microsoft.com/office/drawing/2014/main" id="{71109225-2BB9-5947-BDF8-C27828053014}"/>
              </a:ext>
            </a:extLst>
          </p:cNvPr>
          <p:cNvSpPr/>
          <p:nvPr/>
        </p:nvSpPr>
        <p:spPr>
          <a:xfrm>
            <a:off x="539552" y="2109291"/>
            <a:ext cx="8056257" cy="60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5" tIns="53575" rIns="53575" bIns="53575">
            <a:spAutoFit/>
          </a:bodyPr>
          <a:lstStyle>
            <a:lvl1pPr defTabSz="914144">
              <a:defRPr sz="3200" b="1">
                <a:solidFill>
                  <a:srgbClr val="7E7F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Guidance for Tutors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" name="Shape 547">
            <a:extLst>
              <a:ext uri="{FF2B5EF4-FFF2-40B4-BE49-F238E27FC236}">
                <a16:creationId xmlns:a16="http://schemas.microsoft.com/office/drawing/2014/main" id="{18EC1A90-F527-E041-9684-128EAB990344}"/>
              </a:ext>
            </a:extLst>
          </p:cNvPr>
          <p:cNvSpPr/>
          <p:nvPr/>
        </p:nvSpPr>
        <p:spPr>
          <a:xfrm>
            <a:off x="784261" y="1934391"/>
            <a:ext cx="756683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914144">
              <a:defRPr sz="1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720" dirty="0">
                <a:solidFill>
                  <a:schemeClr val="accent1"/>
                </a:solidFill>
              </a:rPr>
              <a:t>Ecotrophelia Masterclass:</a:t>
            </a:r>
            <a:endParaRPr sz="1720" dirty="0">
              <a:solidFill>
                <a:schemeClr val="accent1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F1B3F3-8716-41FF-B0B3-DBDA587CF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B30F3D4-DCAF-4158-A4D7-D93008CA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70" y="663711"/>
            <a:ext cx="1703744" cy="5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30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597318" y="472763"/>
            <a:ext cx="5486850" cy="1215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Ecotrophelia and the ‘new normal’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489822" y="1532282"/>
            <a:ext cx="5097114" cy="37275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4" indent="0">
              <a:buClr>
                <a:schemeClr val="tx1"/>
              </a:buClr>
            </a:pPr>
            <a:endParaRPr lang="en-GB" sz="1000" b="1" spc="-1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sz="2200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454219" y="1532281"/>
            <a:ext cx="4395275" cy="25945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Virtual option</a:t>
            </a:r>
          </a:p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We all need to be flexible. </a:t>
            </a:r>
          </a:p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Encourage students to do as much of the portfolio work as possible before any lab time is required. </a:t>
            </a:r>
          </a:p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519F03-F16C-A74E-9D4A-EEAC158E152C}"/>
              </a:ext>
            </a:extLst>
          </p:cNvPr>
          <p:cNvSpPr/>
          <p:nvPr/>
        </p:nvSpPr>
        <p:spPr>
          <a:xfrm>
            <a:off x="7617761" y="3565846"/>
            <a:ext cx="986687" cy="42910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10708-1D80-48E7-BF78-054C58950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pic>
        <p:nvPicPr>
          <p:cNvPr id="18" name="Picture 17" descr="A bottle with a basket on a table&#10;&#10;Description automatically generated">
            <a:extLst>
              <a:ext uri="{FF2B5EF4-FFF2-40B4-BE49-F238E27FC236}">
                <a16:creationId xmlns:a16="http://schemas.microsoft.com/office/drawing/2014/main" id="{6A27C1C2-00D8-421D-B06F-C9AC289B5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95" y="1643528"/>
            <a:ext cx="3312368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75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597318" y="472763"/>
            <a:ext cx="5486850" cy="1215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Dates and Deadlines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525976" y="943219"/>
            <a:ext cx="4701755" cy="37275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1"/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March 2021  </a:t>
            </a:r>
            <a:r>
              <a:rPr lang="en-GB" spc="-100" dirty="0">
                <a:latin typeface="Arial" panose="020B0604020202020204" pitchFamily="34" charset="0"/>
                <a:cs typeface="Arial" pitchFamily="34" charset="0"/>
              </a:rPr>
              <a:t>- Application deadline, including full technical dossier</a:t>
            </a:r>
          </a:p>
          <a:p>
            <a:pPr lvl="1"/>
            <a:endParaRPr lang="en-GB" spc="-100" dirty="0">
              <a:latin typeface="Arial" panose="020B0604020202020204" pitchFamily="34" charset="0"/>
              <a:cs typeface="Arial" pitchFamily="34" charset="0"/>
            </a:endParaRPr>
          </a:p>
          <a:p>
            <a:pPr lvl="1"/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April 2021 </a:t>
            </a:r>
            <a:r>
              <a:rPr lang="en-GB" spc="-100" dirty="0">
                <a:latin typeface="Arial" panose="020B0604020202020204" pitchFamily="34" charset="0"/>
                <a:cs typeface="Arial" pitchFamily="34" charset="0"/>
              </a:rPr>
              <a:t>- Shortlisted teams announced</a:t>
            </a:r>
          </a:p>
          <a:p>
            <a:pPr lvl="1"/>
            <a:endParaRPr lang="en-GB" spc="-100" dirty="0">
              <a:latin typeface="Arial" panose="020B0604020202020204" pitchFamily="34" charset="0"/>
              <a:cs typeface="Arial" pitchFamily="34" charset="0"/>
            </a:endParaRPr>
          </a:p>
          <a:p>
            <a:pPr lvl="1"/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June 2021 </a:t>
            </a:r>
            <a:r>
              <a:rPr lang="en-GB" spc="-100" dirty="0">
                <a:latin typeface="Arial" panose="020B0604020202020204" pitchFamily="34" charset="0"/>
                <a:cs typeface="Arial" pitchFamily="34" charset="0"/>
              </a:rPr>
              <a:t>- Ecotrophelia UK competition final and prize giving</a:t>
            </a:r>
          </a:p>
          <a:p>
            <a:pPr lvl="1"/>
            <a:endParaRPr lang="en-GB" spc="-100" dirty="0">
              <a:latin typeface="Arial" panose="020B0604020202020204" pitchFamily="34" charset="0"/>
              <a:cs typeface="Arial" pitchFamily="34" charset="0"/>
            </a:endParaRPr>
          </a:p>
          <a:p>
            <a:pPr lvl="1"/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October 2021 </a:t>
            </a:r>
            <a:r>
              <a:rPr lang="en-GB" spc="-100" dirty="0">
                <a:latin typeface="Arial" panose="020B0604020202020204" pitchFamily="34" charset="0"/>
                <a:cs typeface="Arial" pitchFamily="34" charset="0"/>
              </a:rPr>
              <a:t>- European final</a:t>
            </a:r>
          </a:p>
          <a:p>
            <a:pPr lvl="1"/>
            <a:endParaRPr lang="en-GB" spc="-100" dirty="0">
              <a:latin typeface="Arial" panose="020B0604020202020204" pitchFamily="34" charset="0"/>
              <a:cs typeface="Arial" pitchFamily="34" charset="0"/>
            </a:endParaRPr>
          </a:p>
          <a:p>
            <a:pPr lvl="1"/>
            <a:r>
              <a:rPr lang="en-GB" spc="-100" dirty="0">
                <a:latin typeface="Arial" panose="020B0604020202020204" pitchFamily="34" charset="0"/>
                <a:cs typeface="Arial" pitchFamily="34" charset="0"/>
              </a:rPr>
              <a:t>NOTE: Projects/portfolios can be started and completed anytime before the deadline!</a:t>
            </a: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824797" y="1583048"/>
            <a:ext cx="3045829" cy="15626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5664E-5B39-7346-8DFA-BEDAE9018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939" y="0"/>
            <a:ext cx="2250061" cy="290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44BB5F-3A3E-0E4C-91E3-BBC9FB0E9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52" y="2466492"/>
            <a:ext cx="1933610" cy="19336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519F03-F16C-A74E-9D4A-EEAC158E152C}"/>
              </a:ext>
            </a:extLst>
          </p:cNvPr>
          <p:cNvSpPr/>
          <p:nvPr/>
        </p:nvSpPr>
        <p:spPr>
          <a:xfrm>
            <a:off x="7617761" y="3565846"/>
            <a:ext cx="986687" cy="42910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E39DF-D6F9-BA48-8A84-456044732B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24" y="1000429"/>
            <a:ext cx="1451744" cy="13951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AAC2F-057B-499F-B53C-59D1AB24B0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13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/>
          </p:cNvSpPr>
          <p:nvPr/>
        </p:nvSpPr>
        <p:spPr bwMode="auto">
          <a:xfrm>
            <a:off x="824637" y="2395612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525976" y="943219"/>
            <a:ext cx="4701755" cy="37275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611560" y="1141188"/>
            <a:ext cx="3459331" cy="2234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Please also check our website for more information/resources: </a:t>
            </a: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GB" b="1" u="sng" spc="-100" dirty="0">
                <a:solidFill>
                  <a:srgbClr val="00B0F0"/>
                </a:solidFill>
                <a:latin typeface="Arial" panose="020B0604020202020204" pitchFamily="34" charset="0"/>
                <a:cs typeface="Arial" pitchFamily="34" charset="0"/>
              </a:rPr>
              <a:t>www.ifst.org/ecotrophelia</a:t>
            </a: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and watch our prize winning teams present their products: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519F03-F16C-A74E-9D4A-EEAC158E152C}"/>
              </a:ext>
            </a:extLst>
          </p:cNvPr>
          <p:cNvSpPr/>
          <p:nvPr/>
        </p:nvSpPr>
        <p:spPr>
          <a:xfrm>
            <a:off x="7617761" y="3565846"/>
            <a:ext cx="986687" cy="42910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AAC2F-057B-499F-B53C-59D1AB24B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9007F-B0DC-4CF7-AF00-DB1EFCDEA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5" t="27530" r="27951" b="27600"/>
          <a:stretch/>
        </p:blipFill>
        <p:spPr>
          <a:xfrm>
            <a:off x="4284168" y="1019391"/>
            <a:ext cx="4752528" cy="23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94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18DB-ECF9-4572-9782-01F3F672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8E5860-8BE3-48E3-AD6D-B257B3E68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415DB-8A4D-4E71-B49E-96F84D9BF0CA}"/>
              </a:ext>
            </a:extLst>
          </p:cNvPr>
          <p:cNvSpPr txBox="1"/>
          <p:nvPr/>
        </p:nvSpPr>
        <p:spPr>
          <a:xfrm>
            <a:off x="450000" y="2785345"/>
            <a:ext cx="38884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Contact: </a:t>
            </a:r>
            <a:r>
              <a:rPr kumimoji="0" lang="en-GB" sz="1200" b="0" i="0" u="sng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r.jones@ifst.org</a:t>
            </a:r>
          </a:p>
        </p:txBody>
      </p:sp>
    </p:spTree>
    <p:extLst>
      <p:ext uri="{BB962C8B-B14F-4D97-AF65-F5344CB8AC3E}">
        <p14:creationId xmlns:p14="http://schemas.microsoft.com/office/powerpoint/2010/main" val="40843577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9D64B-484D-C24C-9AE9-CFEC53912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73" y="564417"/>
            <a:ext cx="1527269" cy="1586010"/>
          </a:xfrm>
          <a:prstGeom prst="rect">
            <a:avLst/>
          </a:prstGeom>
        </p:spPr>
      </p:pic>
      <p:sp>
        <p:nvSpPr>
          <p:cNvPr id="7" name="AutoShape 1"/>
          <p:cNvSpPr>
            <a:spLocks/>
          </p:cNvSpPr>
          <p:nvPr/>
        </p:nvSpPr>
        <p:spPr bwMode="auto">
          <a:xfrm>
            <a:off x="597318" y="472763"/>
            <a:ext cx="4694762" cy="1215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What is Ecotrophelia?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504889" y="1214242"/>
            <a:ext cx="5069387" cy="1423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597318" y="1170194"/>
            <a:ext cx="4798388" cy="3096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European-wide ‘dragons den’ style competition</a:t>
            </a:r>
          </a:p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UK finals organised jointly by IFST and Campden BRI </a:t>
            </a:r>
          </a:p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 Students create a new eco-innovative product from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the product idea, manufacturing processes, safety considerations, marketing etc. </a:t>
            </a: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34C313F-0706-4553-905B-6A46658F3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03" y="2323087"/>
            <a:ext cx="2618608" cy="1745506"/>
          </a:xfrm>
          <a:prstGeom prst="rect">
            <a:avLst/>
          </a:prstGeom>
        </p:spPr>
      </p:pic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F9DDADA1-1546-44F5-9224-DC2486864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39" y="762187"/>
            <a:ext cx="1745267" cy="1163686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A217F1-24F2-4E1C-B6FA-08CE815B8C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670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9D64B-484D-C24C-9AE9-CFEC53912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73" y="564417"/>
            <a:ext cx="1527269" cy="1586010"/>
          </a:xfrm>
          <a:prstGeom prst="rect">
            <a:avLst/>
          </a:prstGeom>
        </p:spPr>
      </p:pic>
      <p:sp>
        <p:nvSpPr>
          <p:cNvPr id="7" name="AutoShape 1"/>
          <p:cNvSpPr>
            <a:spLocks/>
          </p:cNvSpPr>
          <p:nvPr/>
        </p:nvSpPr>
        <p:spPr bwMode="auto">
          <a:xfrm>
            <a:off x="597318" y="479040"/>
            <a:ext cx="4694762" cy="1215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What is Ecotrophelia?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504889" y="1214242"/>
            <a:ext cx="5069387" cy="1423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597318" y="1170194"/>
            <a:ext cx="4798388" cy="3096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Teams of students compile a portfolio of all the research and development of their product which is first assessed by preliminary judges</a:t>
            </a:r>
          </a:p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The teams with the top 5 products and portfolios progress through to the UK final and present to the ‘dragons’. </a:t>
            </a:r>
          </a:p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spc="-100" dirty="0">
                <a:latin typeface="Arial" panose="020B0604020202020204" pitchFamily="34" charset="0"/>
                <a:cs typeface="Arial" pitchFamily="34" charset="0"/>
              </a:rPr>
              <a:t>The Gold prize winning team goes on to represent the UK in the European finals.</a:t>
            </a:r>
          </a:p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34C313F-0706-4553-905B-6A46658F3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03" y="2323087"/>
            <a:ext cx="2618608" cy="1745506"/>
          </a:xfrm>
          <a:prstGeom prst="rect">
            <a:avLst/>
          </a:prstGeom>
        </p:spPr>
      </p:pic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F9DDADA1-1546-44F5-9224-DC2486864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39" y="762187"/>
            <a:ext cx="1745267" cy="1163686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A217F1-24F2-4E1C-B6FA-08CE815B8C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931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1869-3B11-4C90-844E-A086D929A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29" y="1205372"/>
            <a:ext cx="5192149" cy="249190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 year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400+ students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19 Universities </a:t>
            </a:r>
            <a:r>
              <a:rPr lang="en-GB" sz="1400" dirty="0">
                <a:solidFill>
                  <a:schemeClr val="accent4">
                    <a:lumMod val="75000"/>
                  </a:schemeClr>
                </a:solidFill>
              </a:rPr>
              <a:t>(added to curriculum)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Placement students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Industry sponsors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59706F39-BB80-4454-A3A0-B1A48D1E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8217"/>
          <a:stretch>
            <a:fillRect/>
          </a:stretch>
        </p:blipFill>
        <p:spPr bwMode="auto">
          <a:xfrm>
            <a:off x="1329929" y="3348448"/>
            <a:ext cx="3581041" cy="10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C379CBCD-CDF7-4E37-8580-3134E074A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1" y="528439"/>
            <a:ext cx="1623020" cy="36471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Abertay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CAFRE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</a:rPr>
              <a:t>Cambridge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Cardiff Met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Coventry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Harper Adams</a:t>
            </a:r>
            <a:b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Leeds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Leeds Trinity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Liverpool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</a:rPr>
              <a:t>Liverpool Hope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London Met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London South Bank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Middlesex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Nottingham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Nottingham Trent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Reading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Royal Agriculture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</a:rPr>
              <a:t>Sheffield Hallam</a:t>
            </a:r>
            <a:endParaRPr lang="en-GB" altLang="en-US" sz="700" dirty="0">
              <a:solidFill>
                <a:srgbClr val="AA49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West Londo</a:t>
            </a:r>
            <a:r>
              <a:rPr lang="en-GB" altLang="en-US" sz="1500" dirty="0">
                <a:solidFill>
                  <a:srgbClr val="AA49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endParaRPr lang="en-GB" altLang="en-US" sz="3300" dirty="0">
              <a:solidFill>
                <a:srgbClr val="AA4966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BF3C74-8621-4F90-8BA1-032C4C89699A}"/>
              </a:ext>
            </a:extLst>
          </p:cNvPr>
          <p:cNvCxnSpPr/>
          <p:nvPr/>
        </p:nvCxnSpPr>
        <p:spPr>
          <a:xfrm flipV="1">
            <a:off x="1259632" y="3348448"/>
            <a:ext cx="0" cy="232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74" name="Picture 10">
            <a:extLst>
              <a:ext uri="{FF2B5EF4-FFF2-40B4-BE49-F238E27FC236}">
                <a16:creationId xmlns:a16="http://schemas.microsoft.com/office/drawing/2014/main" id="{78D015CD-F5FC-44A6-9DA1-14BADDE3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t="23634" r="30855" b="54756"/>
          <a:stretch>
            <a:fillRect/>
          </a:stretch>
        </p:blipFill>
        <p:spPr bwMode="auto">
          <a:xfrm>
            <a:off x="1329929" y="102394"/>
            <a:ext cx="3581041" cy="1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>
            <a:extLst>
              <a:ext uri="{FF2B5EF4-FFF2-40B4-BE49-F238E27FC236}">
                <a16:creationId xmlns:a16="http://schemas.microsoft.com/office/drawing/2014/main" id="{FD1DB3D8-C9A6-478C-8902-29E7139BE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b="13229"/>
          <a:stretch>
            <a:fillRect/>
          </a:stretch>
        </p:blipFill>
        <p:spPr bwMode="auto">
          <a:xfrm>
            <a:off x="4445291" y="3938128"/>
            <a:ext cx="1071950" cy="6723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611798" y="52776"/>
            <a:ext cx="4694762" cy="633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‘Dragons’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504889" y="1214242"/>
            <a:ext cx="5069387" cy="1423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597318" y="1170194"/>
            <a:ext cx="4798388" cy="3096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A217F1-24F2-4E1C-B6FA-08CE815B8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C1EFA6-AFC6-4FE1-A780-000609D31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12" y="716000"/>
            <a:ext cx="2374630" cy="581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906A4-7AD6-4631-9DDE-AD7767852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75" y="1697347"/>
            <a:ext cx="1452848" cy="597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156ED-6428-4DBE-983C-A1159D3B2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033" y="2686607"/>
            <a:ext cx="1853345" cy="768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17FC2-6535-4E29-849B-901777CFF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766" y="1748718"/>
            <a:ext cx="1707028" cy="877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3D5C95-9154-4D57-9E44-6057AFFA5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80" y="2763873"/>
            <a:ext cx="2482895" cy="5887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3F37C8-FFF3-4CEC-B583-D3FBBBF17F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9702" y="2507059"/>
            <a:ext cx="1585097" cy="9449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1BAF3F-6ABC-459E-8391-63695E0953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6172" y="2571750"/>
            <a:ext cx="1707028" cy="7742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EC31D7-850D-4B15-AA7D-378C78E619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0570" y="1775236"/>
            <a:ext cx="658425" cy="8961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C35C380-A21F-4111-96B2-20CC05F31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9729" y="1781260"/>
            <a:ext cx="1652159" cy="4633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77746AF-4B05-4E48-BC23-EC23BAF652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475" y="3856413"/>
            <a:ext cx="1012024" cy="5364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493B0C6-B899-4A95-A207-A0D99C266685}"/>
              </a:ext>
            </a:extLst>
          </p:cNvPr>
          <p:cNvSpPr txBox="1"/>
          <p:nvPr/>
        </p:nvSpPr>
        <p:spPr>
          <a:xfrm>
            <a:off x="418748" y="779370"/>
            <a:ext cx="22978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Prizes sponsored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0CD68C-FFE4-42C0-BD68-D57AC8E3C7A2}"/>
              </a:ext>
            </a:extLst>
          </p:cNvPr>
          <p:cNvSpPr txBox="1"/>
          <p:nvPr/>
        </p:nvSpPr>
        <p:spPr>
          <a:xfrm>
            <a:off x="371434" y="1371293"/>
            <a:ext cx="259826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Competition sponsored by: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9EC474-550B-40B2-AF3B-DA55E4551D88}"/>
              </a:ext>
            </a:extLst>
          </p:cNvPr>
          <p:cNvSpPr txBox="1"/>
          <p:nvPr/>
        </p:nvSpPr>
        <p:spPr>
          <a:xfrm>
            <a:off x="241884" y="3507114"/>
            <a:ext cx="229784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Media Partner:</a:t>
            </a:r>
          </a:p>
        </p:txBody>
      </p:sp>
    </p:spTree>
    <p:extLst>
      <p:ext uri="{BB962C8B-B14F-4D97-AF65-F5344CB8AC3E}">
        <p14:creationId xmlns:p14="http://schemas.microsoft.com/office/powerpoint/2010/main" val="38319788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597318" y="472763"/>
            <a:ext cx="4694762" cy="1215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Previous Success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615016" y="1147388"/>
            <a:ext cx="7413368" cy="28259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23847E-0C58-462B-B797-8DB8C7318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F3A537B2-5EF4-444A-8373-EA9866B6B16C}"/>
              </a:ext>
            </a:extLst>
          </p:cNvPr>
          <p:cNvSpPr>
            <a:spLocks/>
          </p:cNvSpPr>
          <p:nvPr/>
        </p:nvSpPr>
        <p:spPr bwMode="auto">
          <a:xfrm>
            <a:off x="597318" y="1170194"/>
            <a:ext cx="4798388" cy="3096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7892BF8A-4F16-483E-8771-4E87798D2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228588"/>
              </p:ext>
            </p:extLst>
          </p:nvPr>
        </p:nvGraphicFramePr>
        <p:xfrm>
          <a:off x="615016" y="1851479"/>
          <a:ext cx="5901200" cy="214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EC4CB8-B776-463D-AADC-0E3E1FC25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512773"/>
              </p:ext>
            </p:extLst>
          </p:nvPr>
        </p:nvGraphicFramePr>
        <p:xfrm>
          <a:off x="6876256" y="2427734"/>
          <a:ext cx="1224136" cy="105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902860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597318" y="472763"/>
            <a:ext cx="4694762" cy="1215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Previous Success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615016" y="1147388"/>
            <a:ext cx="7413368" cy="28259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23847E-0C58-462B-B797-8DB8C7318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F3A537B2-5EF4-444A-8373-EA9866B6B16C}"/>
              </a:ext>
            </a:extLst>
          </p:cNvPr>
          <p:cNvSpPr>
            <a:spLocks/>
          </p:cNvSpPr>
          <p:nvPr/>
        </p:nvSpPr>
        <p:spPr bwMode="auto">
          <a:xfrm>
            <a:off x="597318" y="1170194"/>
            <a:ext cx="4798388" cy="3096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85750" indent="-285750">
              <a:buFontTx/>
              <a:buChar char="-"/>
            </a:pPr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Picture 2" descr="A person sitting on a chair&#10;&#10;Description automatically generated">
            <a:extLst>
              <a:ext uri="{FF2B5EF4-FFF2-40B4-BE49-F238E27FC236}">
                <a16:creationId xmlns:a16="http://schemas.microsoft.com/office/drawing/2014/main" id="{1D57A825-1695-4868-8200-9F39002EC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6" y="1661802"/>
            <a:ext cx="1734341" cy="1638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7DC13-9B98-4EE7-A216-C3D4E3762305}"/>
              </a:ext>
            </a:extLst>
          </p:cNvPr>
          <p:cNvSpPr txBox="1"/>
          <p:nvPr/>
        </p:nvSpPr>
        <p:spPr>
          <a:xfrm>
            <a:off x="3707904" y="1347614"/>
            <a:ext cx="424847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Charlotte Reynolds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2013 Winner with ‘ More Than Meat Pies’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Founder Of Blooming Foods Ltd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158C-47DD-48E4-9EE9-F868C848A54C}"/>
              </a:ext>
            </a:extLst>
          </p:cNvPr>
          <p:cNvSpPr/>
          <p:nvPr/>
        </p:nvSpPr>
        <p:spPr>
          <a:xfrm>
            <a:off x="2733083" y="2838642"/>
            <a:ext cx="610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confidence and experience I gained from Ecotrophelia enabled me to create lupin crisp-like snacks, which I aptly named Blooming Food Lupin Bites. The lupin snacks won this global competition and saw me travel across the world showcasing a product that addresses issues such as a providing a convenient protein alternative for an ever growing population, utilising the functionality of an elusive pulse and celebrate the eco credentials of pulses and grain legumes.”</a:t>
            </a:r>
          </a:p>
        </p:txBody>
      </p:sp>
    </p:spTree>
    <p:extLst>
      <p:ext uri="{BB962C8B-B14F-4D97-AF65-F5344CB8AC3E}">
        <p14:creationId xmlns:p14="http://schemas.microsoft.com/office/powerpoint/2010/main" val="30961282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597318" y="472763"/>
            <a:ext cx="5311450" cy="1215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Why encourage students to take part?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504889" y="1214242"/>
            <a:ext cx="5069387" cy="1423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824797" y="1583048"/>
            <a:ext cx="3045829" cy="15626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7553B6D3-828C-45B5-8E91-FAF700A7A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00" y="1583048"/>
            <a:ext cx="3018412" cy="207874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1DE581-59FF-4DA6-8E4D-60C43754E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B1DB2-3CDE-4CD0-A743-790973D8D2A6}"/>
              </a:ext>
            </a:extLst>
          </p:cNvPr>
          <p:cNvSpPr txBox="1"/>
          <p:nvPr/>
        </p:nvSpPr>
        <p:spPr>
          <a:xfrm>
            <a:off x="458465" y="1583048"/>
            <a:ext cx="4905623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Unique opportunity to experience NPD in the real world.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/>
              <a:t>Cross curriculum skills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/>
              <a:t>Hands on experience with each stage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/>
              <a:t>Prizes!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/>
              <a:t>University and business links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/>
              <a:t>Assessed by industry leaders, not academics</a:t>
            </a:r>
          </a:p>
        </p:txBody>
      </p:sp>
    </p:spTree>
    <p:extLst>
      <p:ext uri="{BB962C8B-B14F-4D97-AF65-F5344CB8AC3E}">
        <p14:creationId xmlns:p14="http://schemas.microsoft.com/office/powerpoint/2010/main" val="18235806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504889" y="197622"/>
            <a:ext cx="5311450" cy="1215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913028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What makes a great portfolio/product?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830485" y="2364356"/>
            <a:ext cx="2830360" cy="708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504889" y="1214242"/>
            <a:ext cx="5069387" cy="1423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solidFill>
                <a:schemeClr val="accent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FA5E7F25-36B2-8949-8779-8C98528335D4}"/>
              </a:ext>
            </a:extLst>
          </p:cNvPr>
          <p:cNvSpPr>
            <a:spLocks/>
          </p:cNvSpPr>
          <p:nvPr/>
        </p:nvSpPr>
        <p:spPr bwMode="auto">
          <a:xfrm>
            <a:off x="796974" y="3648264"/>
            <a:ext cx="3703018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FEA1DC8D-56B6-444C-823F-9A62EC8E7DCA}"/>
              </a:ext>
            </a:extLst>
          </p:cNvPr>
          <p:cNvSpPr>
            <a:spLocks/>
          </p:cNvSpPr>
          <p:nvPr/>
        </p:nvSpPr>
        <p:spPr bwMode="auto">
          <a:xfrm>
            <a:off x="830485" y="3006310"/>
            <a:ext cx="1714189" cy="478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endParaRPr lang="en-GB" b="1" spc="-1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06E82E-1E45-4412-AAC4-3E8F82189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070"/>
            <a:ext cx="1796853" cy="459970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2C443C4-E592-4412-B996-986AB57A6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39" y="665668"/>
            <a:ext cx="2548368" cy="1698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1DF140-FDCB-4B73-9802-DCA3C22FE52C}"/>
              </a:ext>
            </a:extLst>
          </p:cNvPr>
          <p:cNvSpPr txBox="1"/>
          <p:nvPr/>
        </p:nvSpPr>
        <p:spPr>
          <a:xfrm>
            <a:off x="504832" y="1159651"/>
            <a:ext cx="5003271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dirty="0"/>
              <a:t>Well presented compelling presentation - both written and oral</a:t>
            </a:r>
          </a:p>
          <a:p>
            <a:r>
              <a:rPr lang="en-GB" dirty="0"/>
              <a:t>- Highlighting the innovation aspects and in particular the Eco- Innovation aspects - not just compostable packaging!</a:t>
            </a:r>
          </a:p>
          <a:p>
            <a:r>
              <a:rPr lang="en-GB" dirty="0"/>
              <a:t>- Up to date and relevant legislation used </a:t>
            </a:r>
            <a:r>
              <a:rPr lang="en-GB" dirty="0" err="1"/>
              <a:t>eg</a:t>
            </a:r>
            <a:r>
              <a:rPr lang="en-GB" dirty="0"/>
              <a:t> claims</a:t>
            </a:r>
          </a:p>
          <a:p>
            <a:r>
              <a:rPr lang="en-GB" dirty="0"/>
              <a:t>- HACCP, allergens and food safety aspects fully covered</a:t>
            </a:r>
          </a:p>
          <a:p>
            <a:r>
              <a:rPr lang="en-GB" dirty="0"/>
              <a:t>- Realistic Business case/plan</a:t>
            </a:r>
          </a:p>
          <a:p>
            <a:r>
              <a:rPr lang="en-GB" dirty="0"/>
              <a:t>- Good use of different marketing channels</a:t>
            </a:r>
          </a:p>
          <a:p>
            <a:r>
              <a:rPr lang="en-GB" dirty="0"/>
              <a:t>- Great Product!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61ED4-9752-4CC0-A8FD-17A25A30A6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88" t="48600" r="41913" b="23729"/>
          <a:stretch/>
        </p:blipFill>
        <p:spPr>
          <a:xfrm>
            <a:off x="6135511" y="2499742"/>
            <a:ext cx="2345586" cy="18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201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eat">
  <a:themeElements>
    <a:clrScheme name="Whea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3AD2A"/>
      </a:accent1>
      <a:accent2>
        <a:srgbClr val="D8445B"/>
      </a:accent2>
      <a:accent3>
        <a:srgbClr val="433B56"/>
      </a:accent3>
      <a:accent4>
        <a:srgbClr val="CF5622"/>
      </a:accent4>
      <a:accent5>
        <a:srgbClr val="7D2E59"/>
      </a:accent5>
      <a:accent6>
        <a:srgbClr val="5C5C87"/>
      </a:accent6>
      <a:hlink>
        <a:srgbClr val="0000FF"/>
      </a:hlink>
      <a:folHlink>
        <a:srgbClr val="FF00FF"/>
      </a:folHlink>
    </a:clrScheme>
    <a:fontScheme name="Whe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he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eat">
  <a:themeElements>
    <a:clrScheme name="Whea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3AD2A"/>
      </a:accent1>
      <a:accent2>
        <a:srgbClr val="D8445B"/>
      </a:accent2>
      <a:accent3>
        <a:srgbClr val="433B56"/>
      </a:accent3>
      <a:accent4>
        <a:srgbClr val="CF5622"/>
      </a:accent4>
      <a:accent5>
        <a:srgbClr val="7D2E59"/>
      </a:accent5>
      <a:accent6>
        <a:srgbClr val="5C5C87"/>
      </a:accent6>
      <a:hlink>
        <a:srgbClr val="0000FF"/>
      </a:hlink>
      <a:folHlink>
        <a:srgbClr val="FF00FF"/>
      </a:folHlink>
    </a:clrScheme>
    <a:fontScheme name="Whe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he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685</Words>
  <Application>Microsoft Office PowerPoint</Application>
  <PresentationFormat>On-screen Show (16:9)</PresentationFormat>
  <Paragraphs>139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Rockwell</vt:lpstr>
      <vt:lpstr>Wheat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Poole</dc:creator>
  <cp:lastModifiedBy>rob jones</cp:lastModifiedBy>
  <cp:revision>276</cp:revision>
  <dcterms:modified xsi:type="dcterms:W3CDTF">2020-09-11T17:48:00Z</dcterms:modified>
</cp:coreProperties>
</file>